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73" r:id="rId4"/>
  </p:sldMasterIdLst>
  <p:notesMasterIdLst>
    <p:notesMasterId r:id="rId42"/>
  </p:notesMasterIdLst>
  <p:sldIdLst>
    <p:sldId id="257" r:id="rId5"/>
    <p:sldId id="268" r:id="rId6"/>
    <p:sldId id="262" r:id="rId7"/>
    <p:sldId id="263" r:id="rId8"/>
    <p:sldId id="269" r:id="rId9"/>
    <p:sldId id="264" r:id="rId10"/>
    <p:sldId id="265" r:id="rId11"/>
    <p:sldId id="266" r:id="rId12"/>
    <p:sldId id="267" r:id="rId13"/>
    <p:sldId id="270" r:id="rId14"/>
    <p:sldId id="271" r:id="rId15"/>
    <p:sldId id="272" r:id="rId16"/>
    <p:sldId id="273" r:id="rId17"/>
    <p:sldId id="274" r:id="rId18"/>
    <p:sldId id="275" r:id="rId19"/>
    <p:sldId id="277" r:id="rId20"/>
    <p:sldId id="278" r:id="rId21"/>
    <p:sldId id="279" r:id="rId22"/>
    <p:sldId id="276" r:id="rId23"/>
    <p:sldId id="280" r:id="rId24"/>
    <p:sldId id="281" r:id="rId25"/>
    <p:sldId id="282" r:id="rId26"/>
    <p:sldId id="283" r:id="rId27"/>
    <p:sldId id="284" r:id="rId28"/>
    <p:sldId id="285" r:id="rId29"/>
    <p:sldId id="286" r:id="rId30"/>
    <p:sldId id="287" r:id="rId31"/>
    <p:sldId id="290" r:id="rId32"/>
    <p:sldId id="289" r:id="rId33"/>
    <p:sldId id="291" r:id="rId34"/>
    <p:sldId id="292" r:id="rId35"/>
    <p:sldId id="293" r:id="rId36"/>
    <p:sldId id="294" r:id="rId37"/>
    <p:sldId id="295" r:id="rId38"/>
    <p:sldId id="296" r:id="rId39"/>
    <p:sldId id="297" r:id="rId40"/>
    <p:sldId id="298" r:id="rId4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44529"/>
    <a:srgbClr val="2B3922"/>
    <a:srgbClr val="2E3722"/>
    <a:srgbClr val="FCF7F1"/>
    <a:srgbClr val="B8D233"/>
    <a:srgbClr val="5CC6D6"/>
    <a:srgbClr val="F8D22F"/>
    <a:srgbClr val="F03F2B"/>
    <a:srgbClr val="3488A0"/>
    <a:srgbClr val="5790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80" d="100"/>
          <a:sy n="80" d="100"/>
        </p:scale>
        <p:origin x="62" y="182"/>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notesMaster" Target="notesMasters/notesMaster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slide" Target="slides/slide37.xml"/></Relationships>
</file>

<file path=ppt/diagrams/_rels/data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_rels/drawing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099E9D4-A051-4382-A824-7D945C298B90}" type="doc">
      <dgm:prSet loTypeId="urn:microsoft.com/office/officeart/2018/5/layout/IconCircleLabelList" loCatId="icon" qsTypeId="urn:microsoft.com/office/officeart/2005/8/quickstyle/simple1" qsCatId="simple" csTypeId="urn:microsoft.com/office/officeart/2005/8/colors/accent1_2" csCatId="accent1" phldr="1"/>
      <dgm:spPr/>
      <dgm:t>
        <a:bodyPr/>
        <a:lstStyle/>
        <a:p>
          <a:endParaRPr lang="en-US"/>
        </a:p>
      </dgm:t>
    </dgm:pt>
    <dgm:pt modelId="{A412F70E-1994-492A-9757-458CB226BFB1}">
      <dgm:prSet/>
      <dgm:spPr/>
      <dgm:t>
        <a:bodyPr/>
        <a:lstStyle/>
        <a:p>
          <a:pPr>
            <a:lnSpc>
              <a:spcPct val="100000"/>
            </a:lnSpc>
            <a:defRPr cap="all"/>
          </a:pPr>
          <a:r>
            <a:rPr lang="en-GB"/>
            <a:t>The user</a:t>
          </a:r>
          <a:endParaRPr lang="en-US"/>
        </a:p>
      </dgm:t>
    </dgm:pt>
    <dgm:pt modelId="{17C45182-E0F5-46FE-8460-FDB913DC8A2B}" type="parTrans" cxnId="{D7BA6D2E-0C5E-4425-98A9-100041044148}">
      <dgm:prSet/>
      <dgm:spPr/>
      <dgm:t>
        <a:bodyPr/>
        <a:lstStyle/>
        <a:p>
          <a:endParaRPr lang="en-US"/>
        </a:p>
      </dgm:t>
    </dgm:pt>
    <dgm:pt modelId="{53EEED2C-A860-42E4-91A7-0149F57CF646}" type="sibTrans" cxnId="{D7BA6D2E-0C5E-4425-98A9-100041044148}">
      <dgm:prSet/>
      <dgm:spPr/>
      <dgm:t>
        <a:bodyPr/>
        <a:lstStyle/>
        <a:p>
          <a:endParaRPr lang="en-US"/>
        </a:p>
      </dgm:t>
    </dgm:pt>
    <dgm:pt modelId="{00281B9A-9615-4B97-A597-D7FA02A0E716}">
      <dgm:prSet/>
      <dgm:spPr/>
      <dgm:t>
        <a:bodyPr/>
        <a:lstStyle/>
        <a:p>
          <a:pPr>
            <a:lnSpc>
              <a:spcPct val="100000"/>
            </a:lnSpc>
            <a:defRPr cap="all"/>
          </a:pPr>
          <a:r>
            <a:rPr lang="en-GB"/>
            <a:t>Augmented Reality</a:t>
          </a:r>
          <a:endParaRPr lang="en-US"/>
        </a:p>
      </dgm:t>
    </dgm:pt>
    <dgm:pt modelId="{6FFC9ED4-748C-4EFF-A899-0BE4365D4642}" type="parTrans" cxnId="{AFAEC0F1-6521-4F44-819E-4B5513EFE26F}">
      <dgm:prSet/>
      <dgm:spPr/>
      <dgm:t>
        <a:bodyPr/>
        <a:lstStyle/>
        <a:p>
          <a:endParaRPr lang="en-US"/>
        </a:p>
      </dgm:t>
    </dgm:pt>
    <dgm:pt modelId="{94BDB890-BD8D-44F4-8FD5-B7C7639E9845}" type="sibTrans" cxnId="{AFAEC0F1-6521-4F44-819E-4B5513EFE26F}">
      <dgm:prSet/>
      <dgm:spPr/>
      <dgm:t>
        <a:bodyPr/>
        <a:lstStyle/>
        <a:p>
          <a:endParaRPr lang="en-US"/>
        </a:p>
      </dgm:t>
    </dgm:pt>
    <dgm:pt modelId="{D256D296-A758-48CB-ADC6-E4CBBD50C15F}">
      <dgm:prSet/>
      <dgm:spPr/>
      <dgm:t>
        <a:bodyPr/>
        <a:lstStyle/>
        <a:p>
          <a:pPr>
            <a:lnSpc>
              <a:spcPct val="100000"/>
            </a:lnSpc>
            <a:defRPr cap="all"/>
          </a:pPr>
          <a:r>
            <a:rPr lang="en-GB"/>
            <a:t>User Recommendation System</a:t>
          </a:r>
          <a:endParaRPr lang="en-US"/>
        </a:p>
      </dgm:t>
    </dgm:pt>
    <dgm:pt modelId="{E80AEBC1-0573-4AFD-8F31-B6A6B7D8A4E8}" type="parTrans" cxnId="{ED42B4D7-2264-406C-808E-5E63A5FF02BE}">
      <dgm:prSet/>
      <dgm:spPr/>
      <dgm:t>
        <a:bodyPr/>
        <a:lstStyle/>
        <a:p>
          <a:endParaRPr lang="en-US"/>
        </a:p>
      </dgm:t>
    </dgm:pt>
    <dgm:pt modelId="{770453E6-EE3A-48C8-92F7-130D678D6B14}" type="sibTrans" cxnId="{ED42B4D7-2264-406C-808E-5E63A5FF02BE}">
      <dgm:prSet/>
      <dgm:spPr/>
      <dgm:t>
        <a:bodyPr/>
        <a:lstStyle/>
        <a:p>
          <a:endParaRPr lang="en-US"/>
        </a:p>
      </dgm:t>
    </dgm:pt>
    <dgm:pt modelId="{0937883B-22F6-4E50-9DA1-2590CD5F21B1}" type="pres">
      <dgm:prSet presAssocID="{3099E9D4-A051-4382-A824-7D945C298B90}" presName="root" presStyleCnt="0">
        <dgm:presLayoutVars>
          <dgm:dir/>
          <dgm:resizeHandles val="exact"/>
        </dgm:presLayoutVars>
      </dgm:prSet>
      <dgm:spPr/>
    </dgm:pt>
    <dgm:pt modelId="{B4003360-D104-41EC-885F-18AD5B7ACCF1}" type="pres">
      <dgm:prSet presAssocID="{A412F70E-1994-492A-9757-458CB226BFB1}" presName="compNode" presStyleCnt="0"/>
      <dgm:spPr/>
    </dgm:pt>
    <dgm:pt modelId="{3A34768E-3174-40A3-820B-15B62C7E0984}" type="pres">
      <dgm:prSet presAssocID="{A412F70E-1994-492A-9757-458CB226BFB1}" presName="iconBgRect" presStyleLbl="bgShp" presStyleIdx="0" presStyleCnt="3"/>
      <dgm:spPr/>
    </dgm:pt>
    <dgm:pt modelId="{B19B71ED-6200-4BE6-A45E-59079B8BC3F2}" type="pres">
      <dgm:prSet presAssocID="{A412F70E-1994-492A-9757-458CB226BFB1}"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User"/>
        </a:ext>
      </dgm:extLst>
    </dgm:pt>
    <dgm:pt modelId="{8B25DD28-DE3E-40E1-A31E-C9AA09585A3D}" type="pres">
      <dgm:prSet presAssocID="{A412F70E-1994-492A-9757-458CB226BFB1}" presName="spaceRect" presStyleCnt="0"/>
      <dgm:spPr/>
    </dgm:pt>
    <dgm:pt modelId="{E6F8746A-C675-4146-905B-F6D387137303}" type="pres">
      <dgm:prSet presAssocID="{A412F70E-1994-492A-9757-458CB226BFB1}" presName="textRect" presStyleLbl="revTx" presStyleIdx="0" presStyleCnt="3">
        <dgm:presLayoutVars>
          <dgm:chMax val="1"/>
          <dgm:chPref val="1"/>
        </dgm:presLayoutVars>
      </dgm:prSet>
      <dgm:spPr/>
    </dgm:pt>
    <dgm:pt modelId="{BA24630E-6DCE-4C00-AD5D-FBEE93D047FB}" type="pres">
      <dgm:prSet presAssocID="{53EEED2C-A860-42E4-91A7-0149F57CF646}" presName="sibTrans" presStyleCnt="0"/>
      <dgm:spPr/>
    </dgm:pt>
    <dgm:pt modelId="{3CE396D3-5D95-4CA9-985B-79C9E00E8D9E}" type="pres">
      <dgm:prSet presAssocID="{00281B9A-9615-4B97-A597-D7FA02A0E716}" presName="compNode" presStyleCnt="0"/>
      <dgm:spPr/>
    </dgm:pt>
    <dgm:pt modelId="{0B108B4D-E0AA-4D88-BE83-3F8690DE7699}" type="pres">
      <dgm:prSet presAssocID="{00281B9A-9615-4B97-A597-D7FA02A0E716}" presName="iconBgRect" presStyleLbl="bgShp" presStyleIdx="1" presStyleCnt="3"/>
      <dgm:spPr/>
    </dgm:pt>
    <dgm:pt modelId="{F4B5E4E0-0499-4F05-AE1B-DC31369B489D}" type="pres">
      <dgm:prSet presAssocID="{00281B9A-9615-4B97-A597-D7FA02A0E716}"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Smart Phone"/>
        </a:ext>
      </dgm:extLst>
    </dgm:pt>
    <dgm:pt modelId="{77B87EB8-6FC6-4615-97C4-7DF1EE38F763}" type="pres">
      <dgm:prSet presAssocID="{00281B9A-9615-4B97-A597-D7FA02A0E716}" presName="spaceRect" presStyleCnt="0"/>
      <dgm:spPr/>
    </dgm:pt>
    <dgm:pt modelId="{868808AC-2E8E-4855-80A1-413FC868DD42}" type="pres">
      <dgm:prSet presAssocID="{00281B9A-9615-4B97-A597-D7FA02A0E716}" presName="textRect" presStyleLbl="revTx" presStyleIdx="1" presStyleCnt="3">
        <dgm:presLayoutVars>
          <dgm:chMax val="1"/>
          <dgm:chPref val="1"/>
        </dgm:presLayoutVars>
      </dgm:prSet>
      <dgm:spPr/>
    </dgm:pt>
    <dgm:pt modelId="{0CDE9AE1-CE8F-4DA4-BDD0-E750603A2988}" type="pres">
      <dgm:prSet presAssocID="{94BDB890-BD8D-44F4-8FD5-B7C7639E9845}" presName="sibTrans" presStyleCnt="0"/>
      <dgm:spPr/>
    </dgm:pt>
    <dgm:pt modelId="{60DCFF43-911E-4072-805F-6537BBFC4BD9}" type="pres">
      <dgm:prSet presAssocID="{D256D296-A758-48CB-ADC6-E4CBBD50C15F}" presName="compNode" presStyleCnt="0"/>
      <dgm:spPr/>
    </dgm:pt>
    <dgm:pt modelId="{1FDB6E5C-2CF8-4A02-9A1F-83E345F8C068}" type="pres">
      <dgm:prSet presAssocID="{D256D296-A758-48CB-ADC6-E4CBBD50C15F}" presName="iconBgRect" presStyleLbl="bgShp" presStyleIdx="2" presStyleCnt="3"/>
      <dgm:spPr/>
    </dgm:pt>
    <dgm:pt modelId="{5D973ABD-71ED-4F73-9D02-F2EA48663957}" type="pres">
      <dgm:prSet presAssocID="{D256D296-A758-48CB-ADC6-E4CBBD50C15F}"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Users"/>
        </a:ext>
      </dgm:extLst>
    </dgm:pt>
    <dgm:pt modelId="{94CA197A-9686-4A60-8B0A-34A5BB71478C}" type="pres">
      <dgm:prSet presAssocID="{D256D296-A758-48CB-ADC6-E4CBBD50C15F}" presName="spaceRect" presStyleCnt="0"/>
      <dgm:spPr/>
    </dgm:pt>
    <dgm:pt modelId="{565CE93D-2472-47C9-B8B8-2F340C9BF30C}" type="pres">
      <dgm:prSet presAssocID="{D256D296-A758-48CB-ADC6-E4CBBD50C15F}" presName="textRect" presStyleLbl="revTx" presStyleIdx="2" presStyleCnt="3">
        <dgm:presLayoutVars>
          <dgm:chMax val="1"/>
          <dgm:chPref val="1"/>
        </dgm:presLayoutVars>
      </dgm:prSet>
      <dgm:spPr/>
    </dgm:pt>
  </dgm:ptLst>
  <dgm:cxnLst>
    <dgm:cxn modelId="{E3B19623-22E0-4378-9F12-BB9823A8AA30}" type="presOf" srcId="{00281B9A-9615-4B97-A597-D7FA02A0E716}" destId="{868808AC-2E8E-4855-80A1-413FC868DD42}" srcOrd="0" destOrd="0" presId="urn:microsoft.com/office/officeart/2018/5/layout/IconCircleLabelList"/>
    <dgm:cxn modelId="{D7BA6D2E-0C5E-4425-98A9-100041044148}" srcId="{3099E9D4-A051-4382-A824-7D945C298B90}" destId="{A412F70E-1994-492A-9757-458CB226BFB1}" srcOrd="0" destOrd="0" parTransId="{17C45182-E0F5-46FE-8460-FDB913DC8A2B}" sibTransId="{53EEED2C-A860-42E4-91A7-0149F57CF646}"/>
    <dgm:cxn modelId="{FA9F0563-2526-42AF-A7CA-B8F14C275185}" type="presOf" srcId="{D256D296-A758-48CB-ADC6-E4CBBD50C15F}" destId="{565CE93D-2472-47C9-B8B8-2F340C9BF30C}" srcOrd="0" destOrd="0" presId="urn:microsoft.com/office/officeart/2018/5/layout/IconCircleLabelList"/>
    <dgm:cxn modelId="{7122AD44-120E-4DB5-BB82-7DD3ECF2F008}" type="presOf" srcId="{3099E9D4-A051-4382-A824-7D945C298B90}" destId="{0937883B-22F6-4E50-9DA1-2590CD5F21B1}" srcOrd="0" destOrd="0" presId="urn:microsoft.com/office/officeart/2018/5/layout/IconCircleLabelList"/>
    <dgm:cxn modelId="{76A3C6C0-BBC2-417B-BBFA-5BBEE59CEA7B}" type="presOf" srcId="{A412F70E-1994-492A-9757-458CB226BFB1}" destId="{E6F8746A-C675-4146-905B-F6D387137303}" srcOrd="0" destOrd="0" presId="urn:microsoft.com/office/officeart/2018/5/layout/IconCircleLabelList"/>
    <dgm:cxn modelId="{ED42B4D7-2264-406C-808E-5E63A5FF02BE}" srcId="{3099E9D4-A051-4382-A824-7D945C298B90}" destId="{D256D296-A758-48CB-ADC6-E4CBBD50C15F}" srcOrd="2" destOrd="0" parTransId="{E80AEBC1-0573-4AFD-8F31-B6A6B7D8A4E8}" sibTransId="{770453E6-EE3A-48C8-92F7-130D678D6B14}"/>
    <dgm:cxn modelId="{AFAEC0F1-6521-4F44-819E-4B5513EFE26F}" srcId="{3099E9D4-A051-4382-A824-7D945C298B90}" destId="{00281B9A-9615-4B97-A597-D7FA02A0E716}" srcOrd="1" destOrd="0" parTransId="{6FFC9ED4-748C-4EFF-A899-0BE4365D4642}" sibTransId="{94BDB890-BD8D-44F4-8FD5-B7C7639E9845}"/>
    <dgm:cxn modelId="{F9C3F0F1-8F09-44FA-BB0D-1805B38F0401}" type="presParOf" srcId="{0937883B-22F6-4E50-9DA1-2590CD5F21B1}" destId="{B4003360-D104-41EC-885F-18AD5B7ACCF1}" srcOrd="0" destOrd="0" presId="urn:microsoft.com/office/officeart/2018/5/layout/IconCircleLabelList"/>
    <dgm:cxn modelId="{6EA9E154-B355-43D4-9105-EB67521ADFCB}" type="presParOf" srcId="{B4003360-D104-41EC-885F-18AD5B7ACCF1}" destId="{3A34768E-3174-40A3-820B-15B62C7E0984}" srcOrd="0" destOrd="0" presId="urn:microsoft.com/office/officeart/2018/5/layout/IconCircleLabelList"/>
    <dgm:cxn modelId="{68C976EF-A0A5-4479-8C2D-69FF768CDA2F}" type="presParOf" srcId="{B4003360-D104-41EC-885F-18AD5B7ACCF1}" destId="{B19B71ED-6200-4BE6-A45E-59079B8BC3F2}" srcOrd="1" destOrd="0" presId="urn:microsoft.com/office/officeart/2018/5/layout/IconCircleLabelList"/>
    <dgm:cxn modelId="{29EDD2F5-0B48-4B9B-9C35-45E04A78251C}" type="presParOf" srcId="{B4003360-D104-41EC-885F-18AD5B7ACCF1}" destId="{8B25DD28-DE3E-40E1-A31E-C9AA09585A3D}" srcOrd="2" destOrd="0" presId="urn:microsoft.com/office/officeart/2018/5/layout/IconCircleLabelList"/>
    <dgm:cxn modelId="{5C6AFBE7-384E-4E3C-8A97-918F68882C54}" type="presParOf" srcId="{B4003360-D104-41EC-885F-18AD5B7ACCF1}" destId="{E6F8746A-C675-4146-905B-F6D387137303}" srcOrd="3" destOrd="0" presId="urn:microsoft.com/office/officeart/2018/5/layout/IconCircleLabelList"/>
    <dgm:cxn modelId="{E7A10725-CEEA-4DF6-A944-46C0D1D0EF95}" type="presParOf" srcId="{0937883B-22F6-4E50-9DA1-2590CD5F21B1}" destId="{BA24630E-6DCE-4C00-AD5D-FBEE93D047FB}" srcOrd="1" destOrd="0" presId="urn:microsoft.com/office/officeart/2018/5/layout/IconCircleLabelList"/>
    <dgm:cxn modelId="{D452B236-D334-45E5-9B5A-31D6A6208A57}" type="presParOf" srcId="{0937883B-22F6-4E50-9DA1-2590CD5F21B1}" destId="{3CE396D3-5D95-4CA9-985B-79C9E00E8D9E}" srcOrd="2" destOrd="0" presId="urn:microsoft.com/office/officeart/2018/5/layout/IconCircleLabelList"/>
    <dgm:cxn modelId="{F2F52B16-062E-4263-B50D-26CF61335B0F}" type="presParOf" srcId="{3CE396D3-5D95-4CA9-985B-79C9E00E8D9E}" destId="{0B108B4D-E0AA-4D88-BE83-3F8690DE7699}" srcOrd="0" destOrd="0" presId="urn:microsoft.com/office/officeart/2018/5/layout/IconCircleLabelList"/>
    <dgm:cxn modelId="{6C1DFD0B-C634-44B9-83EA-D23516AA3D7D}" type="presParOf" srcId="{3CE396D3-5D95-4CA9-985B-79C9E00E8D9E}" destId="{F4B5E4E0-0499-4F05-AE1B-DC31369B489D}" srcOrd="1" destOrd="0" presId="urn:microsoft.com/office/officeart/2018/5/layout/IconCircleLabelList"/>
    <dgm:cxn modelId="{F9B6DBA9-6614-4BC9-AF75-5DDDEECF6484}" type="presParOf" srcId="{3CE396D3-5D95-4CA9-985B-79C9E00E8D9E}" destId="{77B87EB8-6FC6-4615-97C4-7DF1EE38F763}" srcOrd="2" destOrd="0" presId="urn:microsoft.com/office/officeart/2018/5/layout/IconCircleLabelList"/>
    <dgm:cxn modelId="{34ED4054-6D25-4AB1-A071-8C5964B25B30}" type="presParOf" srcId="{3CE396D3-5D95-4CA9-985B-79C9E00E8D9E}" destId="{868808AC-2E8E-4855-80A1-413FC868DD42}" srcOrd="3" destOrd="0" presId="urn:microsoft.com/office/officeart/2018/5/layout/IconCircleLabelList"/>
    <dgm:cxn modelId="{B1091844-3E2D-45A2-8B85-42D610A50CF8}" type="presParOf" srcId="{0937883B-22F6-4E50-9DA1-2590CD5F21B1}" destId="{0CDE9AE1-CE8F-4DA4-BDD0-E750603A2988}" srcOrd="3" destOrd="0" presId="urn:microsoft.com/office/officeart/2018/5/layout/IconCircleLabelList"/>
    <dgm:cxn modelId="{5EC3ABF6-4CA3-40FF-B4D6-DF6DEB458703}" type="presParOf" srcId="{0937883B-22F6-4E50-9DA1-2590CD5F21B1}" destId="{60DCFF43-911E-4072-805F-6537BBFC4BD9}" srcOrd="4" destOrd="0" presId="urn:microsoft.com/office/officeart/2018/5/layout/IconCircleLabelList"/>
    <dgm:cxn modelId="{FC7614F2-DC01-4F80-9359-592337585399}" type="presParOf" srcId="{60DCFF43-911E-4072-805F-6537BBFC4BD9}" destId="{1FDB6E5C-2CF8-4A02-9A1F-83E345F8C068}" srcOrd="0" destOrd="0" presId="urn:microsoft.com/office/officeart/2018/5/layout/IconCircleLabelList"/>
    <dgm:cxn modelId="{0038F1E8-996E-4C6A-95B4-1D278D562C47}" type="presParOf" srcId="{60DCFF43-911E-4072-805F-6537BBFC4BD9}" destId="{5D973ABD-71ED-4F73-9D02-F2EA48663957}" srcOrd="1" destOrd="0" presId="urn:microsoft.com/office/officeart/2018/5/layout/IconCircleLabelList"/>
    <dgm:cxn modelId="{69E596D3-7706-4C26-8E9D-912D66DD95FF}" type="presParOf" srcId="{60DCFF43-911E-4072-805F-6537BBFC4BD9}" destId="{94CA197A-9686-4A60-8B0A-34A5BB71478C}" srcOrd="2" destOrd="0" presId="urn:microsoft.com/office/officeart/2018/5/layout/IconCircleLabelList"/>
    <dgm:cxn modelId="{9B4DD34E-323A-4A39-A8FF-CE411658D008}" type="presParOf" srcId="{60DCFF43-911E-4072-805F-6537BBFC4BD9}" destId="{565CE93D-2472-47C9-B8B8-2F340C9BF30C}" srcOrd="3" destOrd="0" presId="urn:microsoft.com/office/officeart/2018/5/layout/IconCircle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A34768E-3174-40A3-820B-15B62C7E0984}">
      <dsp:nvSpPr>
        <dsp:cNvPr id="0" name=""/>
        <dsp:cNvSpPr/>
      </dsp:nvSpPr>
      <dsp:spPr>
        <a:xfrm>
          <a:off x="1571484" y="21843"/>
          <a:ext cx="1269562" cy="1269562"/>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19B71ED-6200-4BE6-A45E-59079B8BC3F2}">
      <dsp:nvSpPr>
        <dsp:cNvPr id="0" name=""/>
        <dsp:cNvSpPr/>
      </dsp:nvSpPr>
      <dsp:spPr>
        <a:xfrm>
          <a:off x="1842046" y="292406"/>
          <a:ext cx="728437" cy="72843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E6F8746A-C675-4146-905B-F6D387137303}">
      <dsp:nvSpPr>
        <dsp:cNvPr id="0" name=""/>
        <dsp:cNvSpPr/>
      </dsp:nvSpPr>
      <dsp:spPr>
        <a:xfrm>
          <a:off x="1165640" y="1686843"/>
          <a:ext cx="2081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cap="all"/>
          </a:pPr>
          <a:r>
            <a:rPr lang="en-GB" sz="1500" kern="1200"/>
            <a:t>The user</a:t>
          </a:r>
          <a:endParaRPr lang="en-US" sz="1500" kern="1200"/>
        </a:p>
      </dsp:txBody>
      <dsp:txXfrm>
        <a:off x="1165640" y="1686843"/>
        <a:ext cx="2081250" cy="720000"/>
      </dsp:txXfrm>
    </dsp:sp>
    <dsp:sp modelId="{0B108B4D-E0AA-4D88-BE83-3F8690DE7699}">
      <dsp:nvSpPr>
        <dsp:cNvPr id="0" name=""/>
        <dsp:cNvSpPr/>
      </dsp:nvSpPr>
      <dsp:spPr>
        <a:xfrm>
          <a:off x="4016953" y="21843"/>
          <a:ext cx="1269562" cy="1269562"/>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4B5E4E0-0499-4F05-AE1B-DC31369B489D}">
      <dsp:nvSpPr>
        <dsp:cNvPr id="0" name=""/>
        <dsp:cNvSpPr/>
      </dsp:nvSpPr>
      <dsp:spPr>
        <a:xfrm>
          <a:off x="4287515" y="292406"/>
          <a:ext cx="728437" cy="72843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868808AC-2E8E-4855-80A1-413FC868DD42}">
      <dsp:nvSpPr>
        <dsp:cNvPr id="0" name=""/>
        <dsp:cNvSpPr/>
      </dsp:nvSpPr>
      <dsp:spPr>
        <a:xfrm>
          <a:off x="3611109" y="1686843"/>
          <a:ext cx="2081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cap="all"/>
          </a:pPr>
          <a:r>
            <a:rPr lang="en-GB" sz="1500" kern="1200"/>
            <a:t>Augmented Reality</a:t>
          </a:r>
          <a:endParaRPr lang="en-US" sz="1500" kern="1200"/>
        </a:p>
      </dsp:txBody>
      <dsp:txXfrm>
        <a:off x="3611109" y="1686843"/>
        <a:ext cx="2081250" cy="720000"/>
      </dsp:txXfrm>
    </dsp:sp>
    <dsp:sp modelId="{1FDB6E5C-2CF8-4A02-9A1F-83E345F8C068}">
      <dsp:nvSpPr>
        <dsp:cNvPr id="0" name=""/>
        <dsp:cNvSpPr/>
      </dsp:nvSpPr>
      <dsp:spPr>
        <a:xfrm>
          <a:off x="2794218" y="2927156"/>
          <a:ext cx="1269562" cy="1269562"/>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D973ABD-71ED-4F73-9D02-F2EA48663957}">
      <dsp:nvSpPr>
        <dsp:cNvPr id="0" name=""/>
        <dsp:cNvSpPr/>
      </dsp:nvSpPr>
      <dsp:spPr>
        <a:xfrm>
          <a:off x="3064781" y="3197718"/>
          <a:ext cx="728437" cy="728437"/>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565CE93D-2472-47C9-B8B8-2F340C9BF30C}">
      <dsp:nvSpPr>
        <dsp:cNvPr id="0" name=""/>
        <dsp:cNvSpPr/>
      </dsp:nvSpPr>
      <dsp:spPr>
        <a:xfrm>
          <a:off x="2388375" y="4592156"/>
          <a:ext cx="2081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cap="all"/>
          </a:pPr>
          <a:r>
            <a:rPr lang="en-GB" sz="1500" kern="1200"/>
            <a:t>User Recommendation System</a:t>
          </a:r>
          <a:endParaRPr lang="en-US" sz="1500" kern="1200"/>
        </a:p>
      </dsp:txBody>
      <dsp:txXfrm>
        <a:off x="2388375" y="4592156"/>
        <a:ext cx="2081250" cy="720000"/>
      </dsp:txXfrm>
    </dsp:sp>
  </dsp:spTree>
</dsp:drawing>
</file>

<file path=ppt/diagrams/layout1.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JPG>
</file>

<file path=ppt/media/image12.JPG>
</file>

<file path=ppt/media/image13.JPG>
</file>

<file path=ppt/media/image14.jpg>
</file>

<file path=ppt/media/image15.jpg>
</file>

<file path=ppt/media/image16.jp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JPG>
</file>

<file path=ppt/media/image32.JPG>
</file>

<file path=ppt/media/image33.JPG>
</file>

<file path=ppt/media/image34.JPG>
</file>

<file path=ppt/media/image35.JPG>
</file>

<file path=ppt/media/image36.JPG>
</file>

<file path=ppt/media/image37.JPG>
</file>

<file path=ppt/media/image38.JPG>
</file>

<file path=ppt/media/image39.JPG>
</file>

<file path=ppt/media/image4.jpeg>
</file>

<file path=ppt/media/image40.JPG>
</file>

<file path=ppt/media/image41.JPG>
</file>

<file path=ppt/media/image42.JPG>
</file>

<file path=ppt/media/image43.JP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A849215-BF5A-4943-AEF7-D3B41C0329BD}" type="datetimeFigureOut">
              <a:rPr lang="en-GB" smtClean="0"/>
              <a:t>27/04/2020</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F7C384-81F3-40B6-A2C7-23A8050743A2}" type="slidenum">
              <a:rPr lang="en-GB" smtClean="0"/>
              <a:t>‹#›</a:t>
            </a:fld>
            <a:endParaRPr lang="en-GB"/>
          </a:p>
        </p:txBody>
      </p:sp>
    </p:spTree>
    <p:extLst>
      <p:ext uri="{BB962C8B-B14F-4D97-AF65-F5344CB8AC3E}">
        <p14:creationId xmlns:p14="http://schemas.microsoft.com/office/powerpoint/2010/main" val="41162493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185E4CB7-3104-45AF-AF7B-D78A30689235}" type="datetime1">
              <a:rPr lang="en-US" smtClean="0"/>
              <a:t>4/27/2020</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41477701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4F7BD6C-2459-4E38-A920-11F94B711E97}" type="datetime1">
              <a:rPr lang="en-US" smtClean="0"/>
              <a:t>4/27/2020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1537087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BEE61601-0B48-4664-B561-0FDEC5C376C6}" type="datetime1">
              <a:rPr lang="en-US" smtClean="0"/>
              <a:t>4/27/2020</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6060714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6D2193E-BE36-449D-9482-1E9CA5A0D674}" type="datetime1">
              <a:rPr lang="en-US" smtClean="0"/>
              <a:t>4/27/2020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7446721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9CBB978-E7E7-4DE7-A83C-553DF8C7B89E}" type="datetime1">
              <a:rPr lang="en-US" smtClean="0"/>
              <a:t>4/27/2020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9299607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AABD5E0-9A3E-411D-8BD3-E51FD9B278E7}" type="datetime1">
              <a:rPr lang="en-US" smtClean="0"/>
              <a:t>4/27/2020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6674131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BB9E0E4-86A3-46B7-BA23-6D5983EA36B0}" type="datetime1">
              <a:rPr lang="en-US" smtClean="0"/>
              <a:t>4/27/2020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9072471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3A2FADCD-EB13-473B-B3F1-C9B11D9AC0E1}" type="datetime1">
              <a:rPr lang="en-US" smtClean="0"/>
              <a:t>4/27/2020</a:t>
            </a:fld>
            <a:endParaRPr lang="en-US" dirty="0"/>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dirty="0"/>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4886021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2E996057-EE2D-4890-B3BB-1EB0D4024C15}" type="datetime1">
              <a:rPr lang="en-US" smtClean="0"/>
              <a:t>4/27/2020</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dirty="0"/>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6782230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BF99E798-0048-47BF-9612-F72FE926F82D}" type="datetime1">
              <a:rPr lang="en-US" smtClean="0"/>
              <a:t>4/27/2020</a:t>
            </a:fld>
            <a:endParaRPr lang="en-US" dirty="0"/>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811577630"/>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65" r:id="rId5"/>
    <p:sldLayoutId id="2147483671" r:id="rId6"/>
    <p:sldLayoutId id="2147483672" r:id="rId7"/>
    <p:sldLayoutId id="2147483662" r:id="rId8"/>
    <p:sldLayoutId id="2147483663" r:id="rId9"/>
  </p:sldLayoutIdLst>
  <p:hf hdr="0" ftr="0" dt="0"/>
  <p:txStyles>
    <p:title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image" Target="../media/image31.JPG"/><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image" Target="../media/image34.JPG"/><Relationship Id="rId2" Type="http://schemas.openxmlformats.org/officeDocument/2006/relationships/image" Target="../media/image33.JPG"/><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image" Target="../media/image35.JPG"/><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3" Type="http://schemas.openxmlformats.org/officeDocument/2006/relationships/image" Target="../media/image38.JPG"/><Relationship Id="rId2" Type="http://schemas.openxmlformats.org/officeDocument/2006/relationships/image" Target="../media/image37.JP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40.JPG"/><Relationship Id="rId2" Type="http://schemas.openxmlformats.org/officeDocument/2006/relationships/image" Target="../media/image39.JPG"/><Relationship Id="rId1" Type="http://schemas.openxmlformats.org/officeDocument/2006/relationships/slideLayout" Target="../slideLayouts/slideLayout8.xml"/><Relationship Id="rId4" Type="http://schemas.openxmlformats.org/officeDocument/2006/relationships/image" Target="../media/image41.JPG"/></Relationships>
</file>

<file path=ppt/slides/_rels/slide32.xml.rels><?xml version="1.0" encoding="UTF-8" standalone="yes"?>
<Relationships xmlns="http://schemas.openxmlformats.org/package/2006/relationships"><Relationship Id="rId3" Type="http://schemas.openxmlformats.org/officeDocument/2006/relationships/image" Target="../media/image43.JPG"/><Relationship Id="rId2" Type="http://schemas.openxmlformats.org/officeDocument/2006/relationships/image" Target="../media/image42.JPG"/><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8.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bstract image">
            <a:extLst>
              <a:ext uri="{FF2B5EF4-FFF2-40B4-BE49-F238E27FC236}">
                <a16:creationId xmlns:a16="http://schemas.microsoft.com/office/drawing/2014/main" id="{8045422F-7258-40AC-BD2E-2469AA448922}"/>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20" y="10"/>
            <a:ext cx="12191980" cy="6857990"/>
          </a:xfrm>
          <a:prstGeom prst="rect">
            <a:avLst/>
          </a:prstGeom>
        </p:spPr>
      </p:pic>
      <p:sp>
        <p:nvSpPr>
          <p:cNvPr id="82" name="Rectangle 81">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5067" y="1808532"/>
            <a:ext cx="5452527" cy="3240936"/>
          </a:xfrm>
          <a:prstGeom prst="rect">
            <a:avLst/>
          </a:prstGeom>
          <a:solidFill>
            <a:schemeClr val="bg1">
              <a:lumMod val="75000"/>
              <a:lumOff val="25000"/>
            </a:schemeClr>
          </a:solidFill>
          <a:ln w="6350" cap="sq" cmpd="sng" algn="ctr">
            <a:noFill/>
            <a:prstDash val="solid"/>
            <a:miter lim="800000"/>
          </a:ln>
          <a:effectLst/>
        </p:spPr>
      </p:sp>
      <p:sp>
        <p:nvSpPr>
          <p:cNvPr id="84" name="Rectangle 83">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61010" y="1975104"/>
            <a:ext cx="5120640" cy="2907792"/>
          </a:xfrm>
          <a:prstGeom prst="rect">
            <a:avLst/>
          </a:prstGeom>
          <a:noFill/>
          <a:ln w="6350" cap="sq" cmpd="sng" algn="ctr">
            <a:solidFill>
              <a:schemeClr val="tx1"/>
            </a:solidFill>
            <a:prstDash val="solid"/>
            <a:miter lim="800000"/>
          </a:ln>
          <a:effectLst>
            <a:softEdge rad="0"/>
          </a:effectLst>
        </p:spPr>
      </p:sp>
      <p:sp>
        <p:nvSpPr>
          <p:cNvPr id="2" name="Titl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a:normAutofit/>
          </a:bodyPr>
          <a:lstStyle/>
          <a:p>
            <a:r>
              <a:rPr lang="en-US" sz="3500" dirty="0">
                <a:solidFill>
                  <a:schemeClr val="tx1"/>
                </a:solidFill>
              </a:rPr>
              <a:t>Workplace assistant augmented reality</a:t>
            </a:r>
          </a:p>
        </p:txBody>
      </p:sp>
      <p:sp>
        <p:nvSpPr>
          <p:cNvPr id="3" name="Subtitl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a:normAutofit/>
          </a:bodyPr>
          <a:lstStyle/>
          <a:p>
            <a:pPr>
              <a:spcAft>
                <a:spcPts val="600"/>
              </a:spcAft>
            </a:pPr>
            <a:r>
              <a:rPr lang="en-US" dirty="0">
                <a:solidFill>
                  <a:schemeClr val="tx1"/>
                </a:solidFill>
              </a:rPr>
              <a:t>Gabriel Camilleri</a:t>
            </a:r>
          </a:p>
        </p:txBody>
      </p:sp>
      <p:sp>
        <p:nvSpPr>
          <p:cNvPr id="4" name="Slide Number Placeholder 3">
            <a:extLst>
              <a:ext uri="{FF2B5EF4-FFF2-40B4-BE49-F238E27FC236}">
                <a16:creationId xmlns:a16="http://schemas.microsoft.com/office/drawing/2014/main" id="{D5FF5217-2AD6-43B6-BE40-B3F261AA21BB}"/>
              </a:ext>
            </a:extLst>
          </p:cNvPr>
          <p:cNvSpPr>
            <a:spLocks noGrp="1"/>
          </p:cNvSpPr>
          <p:nvPr>
            <p:ph type="sldNum" sz="quarter" idx="12"/>
          </p:nvPr>
        </p:nvSpPr>
        <p:spPr/>
        <p:txBody>
          <a:bodyPr/>
          <a:lstStyle/>
          <a:p>
            <a:fld id="{34B7E4EF-A1BD-40F4-AB7B-04F084DD991D}" type="slidenum">
              <a:rPr lang="en-US" smtClean="0"/>
              <a:t>1</a:t>
            </a:fld>
            <a:endParaRPr lang="en-US" dirty="0"/>
          </a:p>
        </p:txBody>
      </p:sp>
    </p:spTree>
    <p:extLst>
      <p:ext uri="{BB962C8B-B14F-4D97-AF65-F5344CB8AC3E}">
        <p14:creationId xmlns:p14="http://schemas.microsoft.com/office/powerpoint/2010/main" val="2584280759"/>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9D9943-88C9-4D81-BC3F-F61281AC0946}"/>
              </a:ext>
            </a:extLst>
          </p:cNvPr>
          <p:cNvSpPr>
            <a:spLocks noGrp="1"/>
          </p:cNvSpPr>
          <p:nvPr>
            <p:ph type="title"/>
          </p:nvPr>
        </p:nvSpPr>
        <p:spPr>
          <a:xfrm>
            <a:off x="1066800" y="642594"/>
            <a:ext cx="10058400" cy="1371600"/>
          </a:xfrm>
        </p:spPr>
        <p:txBody>
          <a:bodyPr anchor="ctr">
            <a:normAutofit/>
          </a:bodyPr>
          <a:lstStyle/>
          <a:p>
            <a:r>
              <a:rPr lang="en-GB" dirty="0"/>
              <a:t>Data Handling</a:t>
            </a:r>
          </a:p>
        </p:txBody>
      </p:sp>
      <p:sp>
        <p:nvSpPr>
          <p:cNvPr id="3" name="Content Placeholder 2">
            <a:extLst>
              <a:ext uri="{FF2B5EF4-FFF2-40B4-BE49-F238E27FC236}">
                <a16:creationId xmlns:a16="http://schemas.microsoft.com/office/drawing/2014/main" id="{9521C1D2-8BC6-4BAC-BC23-5AC0D19A72BF}"/>
              </a:ext>
            </a:extLst>
          </p:cNvPr>
          <p:cNvSpPr>
            <a:spLocks noGrp="1"/>
          </p:cNvSpPr>
          <p:nvPr>
            <p:ph sz="half" idx="1"/>
          </p:nvPr>
        </p:nvSpPr>
        <p:spPr>
          <a:xfrm>
            <a:off x="1066800" y="2103120"/>
            <a:ext cx="4663440" cy="3749040"/>
          </a:xfrm>
        </p:spPr>
        <p:txBody>
          <a:bodyPr>
            <a:normAutofit lnSpcReduction="10000"/>
          </a:bodyPr>
          <a:lstStyle/>
          <a:p>
            <a:pPr>
              <a:lnSpc>
                <a:spcPct val="90000"/>
              </a:lnSpc>
            </a:pPr>
            <a:r>
              <a:rPr lang="en-GB" sz="1400" dirty="0"/>
              <a:t>AR component</a:t>
            </a:r>
          </a:p>
          <a:p>
            <a:pPr lvl="1">
              <a:lnSpc>
                <a:spcPct val="90000"/>
              </a:lnSpc>
            </a:pPr>
            <a:r>
              <a:rPr lang="en-GB" sz="1400" dirty="0"/>
              <a:t>Images were taken</a:t>
            </a:r>
          </a:p>
          <a:p>
            <a:pPr lvl="2">
              <a:lnSpc>
                <a:spcPct val="90000"/>
              </a:lnSpc>
            </a:pPr>
            <a:r>
              <a:rPr lang="en-GB" dirty="0"/>
              <a:t>Initially of corridors</a:t>
            </a:r>
          </a:p>
          <a:p>
            <a:pPr lvl="3">
              <a:lnSpc>
                <a:spcPct val="90000"/>
              </a:lnSpc>
            </a:pPr>
            <a:r>
              <a:rPr lang="en-GB" dirty="0"/>
              <a:t>Feature extraction problem</a:t>
            </a:r>
          </a:p>
          <a:p>
            <a:pPr lvl="2">
              <a:lnSpc>
                <a:spcPct val="90000"/>
              </a:lnSpc>
            </a:pPr>
            <a:r>
              <a:rPr lang="en-GB" dirty="0"/>
              <a:t>Specific door signs were chosen as markers</a:t>
            </a:r>
          </a:p>
          <a:p>
            <a:pPr lvl="3">
              <a:lnSpc>
                <a:spcPct val="90000"/>
              </a:lnSpc>
            </a:pPr>
            <a:r>
              <a:rPr lang="en-GB" dirty="0"/>
              <a:t>Had unique distinct features</a:t>
            </a:r>
          </a:p>
          <a:p>
            <a:pPr lvl="1">
              <a:lnSpc>
                <a:spcPct val="90000"/>
              </a:lnSpc>
            </a:pPr>
            <a:r>
              <a:rPr lang="en-GB" dirty="0"/>
              <a:t>3D models were generated (11 in total)</a:t>
            </a:r>
          </a:p>
          <a:p>
            <a:pPr>
              <a:lnSpc>
                <a:spcPct val="90000"/>
              </a:lnSpc>
            </a:pPr>
            <a:r>
              <a:rPr lang="en-GB" sz="1400" dirty="0"/>
              <a:t>Recommendation Component</a:t>
            </a:r>
          </a:p>
          <a:p>
            <a:pPr lvl="1">
              <a:lnSpc>
                <a:spcPct val="90000"/>
              </a:lnSpc>
            </a:pPr>
            <a:r>
              <a:rPr lang="en-GB" sz="1400" dirty="0"/>
              <a:t>A prototype dataset was built from scratch containing user-ratings</a:t>
            </a:r>
          </a:p>
          <a:p>
            <a:pPr lvl="1">
              <a:lnSpc>
                <a:spcPct val="90000"/>
              </a:lnSpc>
            </a:pPr>
            <a:r>
              <a:rPr lang="en-GB" sz="1400" dirty="0"/>
              <a:t>3 datasets in total for 3 separate tasks for the Visitors</a:t>
            </a:r>
          </a:p>
          <a:p>
            <a:pPr lvl="2">
              <a:lnSpc>
                <a:spcPct val="90000"/>
              </a:lnSpc>
            </a:pPr>
            <a:r>
              <a:rPr lang="en-GB" dirty="0"/>
              <a:t>Visit</a:t>
            </a:r>
          </a:p>
          <a:p>
            <a:pPr lvl="2">
              <a:lnSpc>
                <a:spcPct val="90000"/>
              </a:lnSpc>
            </a:pPr>
            <a:r>
              <a:rPr lang="en-GB" dirty="0"/>
              <a:t>Delivery</a:t>
            </a:r>
          </a:p>
          <a:p>
            <a:pPr lvl="2">
              <a:lnSpc>
                <a:spcPct val="90000"/>
              </a:lnSpc>
            </a:pPr>
            <a:r>
              <a:rPr lang="en-GB" dirty="0"/>
              <a:t>Interview</a:t>
            </a:r>
          </a:p>
        </p:txBody>
      </p:sp>
      <p:pic>
        <p:nvPicPr>
          <p:cNvPr id="6" name="Picture 5" descr="A screenshot of a cell phone&#10;&#10;Description automatically generated">
            <a:extLst>
              <a:ext uri="{FF2B5EF4-FFF2-40B4-BE49-F238E27FC236}">
                <a16:creationId xmlns:a16="http://schemas.microsoft.com/office/drawing/2014/main" id="{F1CC246F-49B8-432B-8E84-73E42AF477C6}"/>
              </a:ext>
            </a:extLst>
          </p:cNvPr>
          <p:cNvPicPr>
            <a:picLocks noChangeAspect="1"/>
          </p:cNvPicPr>
          <p:nvPr/>
        </p:nvPicPr>
        <p:blipFill>
          <a:blip r:embed="rId2"/>
          <a:stretch>
            <a:fillRect/>
          </a:stretch>
        </p:blipFill>
        <p:spPr>
          <a:xfrm>
            <a:off x="6461760" y="2928366"/>
            <a:ext cx="4663440" cy="2098548"/>
          </a:xfrm>
          <a:prstGeom prst="rect">
            <a:avLst/>
          </a:prstGeom>
          <a:noFill/>
        </p:spPr>
      </p:pic>
      <p:sp>
        <p:nvSpPr>
          <p:cNvPr id="4" name="Slide Number Placeholder 3">
            <a:extLst>
              <a:ext uri="{FF2B5EF4-FFF2-40B4-BE49-F238E27FC236}">
                <a16:creationId xmlns:a16="http://schemas.microsoft.com/office/drawing/2014/main" id="{711531B2-BB0B-4AAC-A6C1-20BDFDBB03E2}"/>
              </a:ext>
            </a:extLst>
          </p:cNvPr>
          <p:cNvSpPr>
            <a:spLocks noGrp="1"/>
          </p:cNvSpPr>
          <p:nvPr>
            <p:ph type="sldNum" sz="quarter" idx="12"/>
          </p:nvPr>
        </p:nvSpPr>
        <p:spPr>
          <a:xfrm>
            <a:off x="10287000" y="6035040"/>
            <a:ext cx="838200" cy="365760"/>
          </a:xfrm>
        </p:spPr>
        <p:txBody>
          <a:bodyPr anchor="b">
            <a:normAutofit/>
          </a:bodyPr>
          <a:lstStyle/>
          <a:p>
            <a:pPr>
              <a:spcAft>
                <a:spcPts val="600"/>
              </a:spcAft>
            </a:pPr>
            <a:fld id="{34B7E4EF-A1BD-40F4-AB7B-04F084DD991D}" type="slidenum">
              <a:rPr lang="en-US" smtClean="0"/>
              <a:pPr>
                <a:spcAft>
                  <a:spcPts val="600"/>
                </a:spcAft>
              </a:pPr>
              <a:t>10</a:t>
            </a:fld>
            <a:endParaRPr lang="en-US"/>
          </a:p>
        </p:txBody>
      </p:sp>
    </p:spTree>
    <p:extLst>
      <p:ext uri="{BB962C8B-B14F-4D97-AF65-F5344CB8AC3E}">
        <p14:creationId xmlns:p14="http://schemas.microsoft.com/office/powerpoint/2010/main" val="40366009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BADC94-C5DA-4C23-BBD4-659EEF11D283}"/>
              </a:ext>
            </a:extLst>
          </p:cNvPr>
          <p:cNvSpPr>
            <a:spLocks noGrp="1"/>
          </p:cNvSpPr>
          <p:nvPr>
            <p:ph type="title"/>
          </p:nvPr>
        </p:nvSpPr>
        <p:spPr/>
        <p:txBody>
          <a:bodyPr/>
          <a:lstStyle/>
          <a:p>
            <a:r>
              <a:rPr lang="en-GB" dirty="0"/>
              <a:t>Feature Extraction</a:t>
            </a:r>
          </a:p>
        </p:txBody>
      </p:sp>
      <p:sp>
        <p:nvSpPr>
          <p:cNvPr id="3" name="Content Placeholder 2">
            <a:extLst>
              <a:ext uri="{FF2B5EF4-FFF2-40B4-BE49-F238E27FC236}">
                <a16:creationId xmlns:a16="http://schemas.microsoft.com/office/drawing/2014/main" id="{12629A95-DF22-40E3-9718-C2319EC60260}"/>
              </a:ext>
            </a:extLst>
          </p:cNvPr>
          <p:cNvSpPr>
            <a:spLocks noGrp="1"/>
          </p:cNvSpPr>
          <p:nvPr>
            <p:ph sz="half" idx="1"/>
          </p:nvPr>
        </p:nvSpPr>
        <p:spPr/>
        <p:txBody>
          <a:bodyPr/>
          <a:lstStyle/>
          <a:p>
            <a:r>
              <a:rPr lang="en-GB" dirty="0"/>
              <a:t>Images were fed into Vuforia’s library and were processed using traditional CV techniques.</a:t>
            </a:r>
          </a:p>
          <a:p>
            <a:pPr lvl="1"/>
            <a:r>
              <a:rPr lang="en-GB" dirty="0"/>
              <a:t>Detecting edges and contours </a:t>
            </a:r>
          </a:p>
          <a:p>
            <a:r>
              <a:rPr lang="en-GB" dirty="0"/>
              <a:t>3D objects were fed to Vuforia’s model generator to perform deep learning techniques on.</a:t>
            </a:r>
          </a:p>
          <a:p>
            <a:pPr lvl="1"/>
            <a:r>
              <a:rPr lang="en-GB" dirty="0"/>
              <a:t>Detecting edges and contours at different lightings, distances, and angles.</a:t>
            </a:r>
          </a:p>
          <a:p>
            <a:pPr lvl="1"/>
            <a:r>
              <a:rPr lang="en-GB" dirty="0"/>
              <a:t>Dataset built using different frames of the same object</a:t>
            </a:r>
          </a:p>
          <a:p>
            <a:pPr lvl="1"/>
            <a:endParaRPr lang="en-GB" dirty="0"/>
          </a:p>
          <a:p>
            <a:pPr marL="0" indent="0">
              <a:buNone/>
            </a:pPr>
            <a:endParaRPr lang="en-GB" dirty="0"/>
          </a:p>
        </p:txBody>
      </p:sp>
      <p:pic>
        <p:nvPicPr>
          <p:cNvPr id="7" name="Content Placeholder 6">
            <a:extLst>
              <a:ext uri="{FF2B5EF4-FFF2-40B4-BE49-F238E27FC236}">
                <a16:creationId xmlns:a16="http://schemas.microsoft.com/office/drawing/2014/main" id="{4DDC928B-56F5-476C-BE49-5A9AD0D2F451}"/>
              </a:ext>
            </a:extLst>
          </p:cNvPr>
          <p:cNvPicPr>
            <a:picLocks noGrp="1" noChangeAspect="1"/>
          </p:cNvPicPr>
          <p:nvPr>
            <p:ph sz="half" idx="2"/>
          </p:nvPr>
        </p:nvPicPr>
        <p:blipFill>
          <a:blip r:embed="rId2"/>
          <a:stretch>
            <a:fillRect/>
          </a:stretch>
        </p:blipFill>
        <p:spPr>
          <a:xfrm>
            <a:off x="6461125" y="2778996"/>
            <a:ext cx="4664075" cy="2396970"/>
          </a:xfrm>
        </p:spPr>
      </p:pic>
      <p:sp>
        <p:nvSpPr>
          <p:cNvPr id="5" name="Slide Number Placeholder 4">
            <a:extLst>
              <a:ext uri="{FF2B5EF4-FFF2-40B4-BE49-F238E27FC236}">
                <a16:creationId xmlns:a16="http://schemas.microsoft.com/office/drawing/2014/main" id="{13BE94ED-E69B-4411-A348-84085A5B7591}"/>
              </a:ext>
            </a:extLst>
          </p:cNvPr>
          <p:cNvSpPr>
            <a:spLocks noGrp="1"/>
          </p:cNvSpPr>
          <p:nvPr>
            <p:ph type="sldNum" sz="quarter" idx="12"/>
          </p:nvPr>
        </p:nvSpPr>
        <p:spPr/>
        <p:txBody>
          <a:bodyPr/>
          <a:lstStyle/>
          <a:p>
            <a:fld id="{34B7E4EF-A1BD-40F4-AB7B-04F084DD991D}" type="slidenum">
              <a:rPr lang="en-US" smtClean="0"/>
              <a:t>11</a:t>
            </a:fld>
            <a:endParaRPr lang="en-US" dirty="0"/>
          </a:p>
        </p:txBody>
      </p:sp>
    </p:spTree>
    <p:extLst>
      <p:ext uri="{BB962C8B-B14F-4D97-AF65-F5344CB8AC3E}">
        <p14:creationId xmlns:p14="http://schemas.microsoft.com/office/powerpoint/2010/main" val="7405443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5940A9-6BA5-46E7-9800-359CF3BB9998}"/>
              </a:ext>
            </a:extLst>
          </p:cNvPr>
          <p:cNvSpPr>
            <a:spLocks noGrp="1"/>
          </p:cNvSpPr>
          <p:nvPr>
            <p:ph type="title"/>
          </p:nvPr>
        </p:nvSpPr>
        <p:spPr/>
        <p:txBody>
          <a:bodyPr/>
          <a:lstStyle/>
          <a:p>
            <a:r>
              <a:rPr lang="en-GB" dirty="0"/>
              <a:t>Feature Extraction (</a:t>
            </a:r>
            <a:r>
              <a:rPr lang="en-GB" dirty="0" err="1"/>
              <a:t>Cont</a:t>
            </a:r>
            <a:r>
              <a:rPr lang="en-GB" dirty="0"/>
              <a:t>)</a:t>
            </a:r>
          </a:p>
        </p:txBody>
      </p:sp>
      <p:sp>
        <p:nvSpPr>
          <p:cNvPr id="3" name="Content Placeholder 2">
            <a:extLst>
              <a:ext uri="{FF2B5EF4-FFF2-40B4-BE49-F238E27FC236}">
                <a16:creationId xmlns:a16="http://schemas.microsoft.com/office/drawing/2014/main" id="{BBEDCABB-202C-450C-ABDF-185F7DAA0BDD}"/>
              </a:ext>
            </a:extLst>
          </p:cNvPr>
          <p:cNvSpPr>
            <a:spLocks noGrp="1"/>
          </p:cNvSpPr>
          <p:nvPr>
            <p:ph sz="half" idx="1"/>
          </p:nvPr>
        </p:nvSpPr>
        <p:spPr/>
        <p:txBody>
          <a:bodyPr>
            <a:normAutofit fontScale="92500" lnSpcReduction="20000"/>
          </a:bodyPr>
          <a:lstStyle/>
          <a:p>
            <a:r>
              <a:rPr lang="en-GB" dirty="0"/>
              <a:t>User Recommendations</a:t>
            </a:r>
          </a:p>
          <a:p>
            <a:pPr lvl="1"/>
            <a:r>
              <a:rPr lang="en-GB" dirty="0"/>
              <a:t>Collaborative Filtering</a:t>
            </a:r>
          </a:p>
          <a:p>
            <a:pPr lvl="2"/>
            <a:r>
              <a:rPr lang="en-GB" dirty="0"/>
              <a:t>Features, were user ids, task ids and ratings.</a:t>
            </a:r>
          </a:p>
          <a:p>
            <a:pPr lvl="2"/>
            <a:r>
              <a:rPr lang="en-GB" dirty="0"/>
              <a:t>Fed to SVD++ model</a:t>
            </a:r>
          </a:p>
          <a:p>
            <a:pPr lvl="2"/>
            <a:r>
              <a:rPr lang="en-GB" dirty="0"/>
              <a:t>Matrix Factorisation method</a:t>
            </a:r>
          </a:p>
          <a:p>
            <a:pPr lvl="1"/>
            <a:r>
              <a:rPr lang="en-GB" dirty="0"/>
              <a:t>Item-item similarity based matrix</a:t>
            </a:r>
          </a:p>
          <a:p>
            <a:pPr lvl="2"/>
            <a:r>
              <a:rPr lang="en-GB" dirty="0"/>
              <a:t>Based on term frequency</a:t>
            </a:r>
          </a:p>
          <a:p>
            <a:pPr lvl="3"/>
            <a:r>
              <a:rPr lang="en-GB" dirty="0"/>
              <a:t>Visibility based</a:t>
            </a:r>
          </a:p>
          <a:p>
            <a:pPr lvl="2"/>
            <a:r>
              <a:rPr lang="en-GB" dirty="0"/>
              <a:t>Normalised</a:t>
            </a:r>
          </a:p>
          <a:p>
            <a:pPr lvl="2"/>
            <a:r>
              <a:rPr lang="en-GB" dirty="0"/>
              <a:t>Based on the amount of times an office (term) is passed by the user while finding an office in particular (document)</a:t>
            </a:r>
          </a:p>
          <a:p>
            <a:pPr lvl="2"/>
            <a:r>
              <a:rPr lang="en-GB" dirty="0"/>
              <a:t>Did not apply </a:t>
            </a:r>
            <a:r>
              <a:rPr lang="en-GB" dirty="0" err="1"/>
              <a:t>tf-idf</a:t>
            </a:r>
            <a:endParaRPr lang="en-GB" dirty="0"/>
          </a:p>
          <a:p>
            <a:pPr lvl="3"/>
            <a:r>
              <a:rPr lang="en-GB" dirty="0"/>
              <a:t>matrix scaling was done using one-fold normalisation since a term (a location within the office) appears in every task (a task is equivalent to a document)</a:t>
            </a:r>
          </a:p>
        </p:txBody>
      </p:sp>
      <p:pic>
        <p:nvPicPr>
          <p:cNvPr id="7" name="Content Placeholder 6" descr="A screenshot of a cell phone&#10;&#10;Description automatically generated">
            <a:extLst>
              <a:ext uri="{FF2B5EF4-FFF2-40B4-BE49-F238E27FC236}">
                <a16:creationId xmlns:a16="http://schemas.microsoft.com/office/drawing/2014/main" id="{D67ADABA-5542-4A06-903E-6D3824A4832E}"/>
              </a:ext>
            </a:extLst>
          </p:cNvPr>
          <p:cNvPicPr>
            <a:picLocks noGrp="1" noChangeAspect="1"/>
          </p:cNvPicPr>
          <p:nvPr>
            <p:ph sz="half" idx="2"/>
          </p:nvPr>
        </p:nvPicPr>
        <p:blipFill>
          <a:blip r:embed="rId2"/>
          <a:stretch>
            <a:fillRect/>
          </a:stretch>
        </p:blipFill>
        <p:spPr>
          <a:xfrm>
            <a:off x="5730240" y="2547892"/>
            <a:ext cx="6005203" cy="2106846"/>
          </a:xfrm>
        </p:spPr>
      </p:pic>
      <p:sp>
        <p:nvSpPr>
          <p:cNvPr id="5" name="Slide Number Placeholder 4">
            <a:extLst>
              <a:ext uri="{FF2B5EF4-FFF2-40B4-BE49-F238E27FC236}">
                <a16:creationId xmlns:a16="http://schemas.microsoft.com/office/drawing/2014/main" id="{FA49C9B8-1615-46CF-8431-26E5EEBA0597}"/>
              </a:ext>
            </a:extLst>
          </p:cNvPr>
          <p:cNvSpPr>
            <a:spLocks noGrp="1"/>
          </p:cNvSpPr>
          <p:nvPr>
            <p:ph type="sldNum" sz="quarter" idx="12"/>
          </p:nvPr>
        </p:nvSpPr>
        <p:spPr/>
        <p:txBody>
          <a:bodyPr/>
          <a:lstStyle/>
          <a:p>
            <a:fld id="{34B7E4EF-A1BD-40F4-AB7B-04F084DD991D}" type="slidenum">
              <a:rPr lang="en-US" smtClean="0"/>
              <a:t>12</a:t>
            </a:fld>
            <a:endParaRPr lang="en-US" dirty="0"/>
          </a:p>
        </p:txBody>
      </p:sp>
    </p:spTree>
    <p:extLst>
      <p:ext uri="{BB962C8B-B14F-4D97-AF65-F5344CB8AC3E}">
        <p14:creationId xmlns:p14="http://schemas.microsoft.com/office/powerpoint/2010/main" val="38615914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07F4A2-0D58-435B-AC60-C29070A11CA6}"/>
              </a:ext>
            </a:extLst>
          </p:cNvPr>
          <p:cNvSpPr>
            <a:spLocks noGrp="1"/>
          </p:cNvSpPr>
          <p:nvPr>
            <p:ph type="title"/>
          </p:nvPr>
        </p:nvSpPr>
        <p:spPr/>
        <p:txBody>
          <a:bodyPr/>
          <a:lstStyle/>
          <a:p>
            <a:r>
              <a:rPr lang="en-GB" dirty="0"/>
              <a:t>User-Query Models</a:t>
            </a:r>
          </a:p>
        </p:txBody>
      </p:sp>
      <p:pic>
        <p:nvPicPr>
          <p:cNvPr id="7" name="Content Placeholder 6">
            <a:extLst>
              <a:ext uri="{FF2B5EF4-FFF2-40B4-BE49-F238E27FC236}">
                <a16:creationId xmlns:a16="http://schemas.microsoft.com/office/drawing/2014/main" id="{DF818C56-90C6-4B3A-BA38-EEF035864F83}"/>
              </a:ext>
            </a:extLst>
          </p:cNvPr>
          <p:cNvPicPr>
            <a:picLocks noGrp="1" noChangeAspect="1"/>
          </p:cNvPicPr>
          <p:nvPr>
            <p:ph sz="half" idx="1"/>
          </p:nvPr>
        </p:nvPicPr>
        <p:blipFill>
          <a:blip r:embed="rId2"/>
          <a:stretch>
            <a:fillRect/>
          </a:stretch>
        </p:blipFill>
        <p:spPr>
          <a:xfrm>
            <a:off x="2090707" y="2103438"/>
            <a:ext cx="2616260" cy="3748087"/>
          </a:xfrm>
        </p:spPr>
      </p:pic>
      <p:pic>
        <p:nvPicPr>
          <p:cNvPr id="9" name="Content Placeholder 8">
            <a:extLst>
              <a:ext uri="{FF2B5EF4-FFF2-40B4-BE49-F238E27FC236}">
                <a16:creationId xmlns:a16="http://schemas.microsoft.com/office/drawing/2014/main" id="{0636BD29-8B74-4AB4-BA61-2865E9B91F67}"/>
              </a:ext>
            </a:extLst>
          </p:cNvPr>
          <p:cNvPicPr>
            <a:picLocks noGrp="1" noChangeAspect="1"/>
          </p:cNvPicPr>
          <p:nvPr>
            <p:ph sz="half" idx="2"/>
          </p:nvPr>
        </p:nvPicPr>
        <p:blipFill>
          <a:blip r:embed="rId3"/>
          <a:stretch>
            <a:fillRect/>
          </a:stretch>
        </p:blipFill>
        <p:spPr>
          <a:xfrm>
            <a:off x="7441213" y="2103438"/>
            <a:ext cx="2703898" cy="3748087"/>
          </a:xfrm>
        </p:spPr>
      </p:pic>
      <p:sp>
        <p:nvSpPr>
          <p:cNvPr id="5" name="Slide Number Placeholder 4">
            <a:extLst>
              <a:ext uri="{FF2B5EF4-FFF2-40B4-BE49-F238E27FC236}">
                <a16:creationId xmlns:a16="http://schemas.microsoft.com/office/drawing/2014/main" id="{247BD075-1E97-4977-A5DB-8891B0AD87FC}"/>
              </a:ext>
            </a:extLst>
          </p:cNvPr>
          <p:cNvSpPr>
            <a:spLocks noGrp="1"/>
          </p:cNvSpPr>
          <p:nvPr>
            <p:ph type="sldNum" sz="quarter" idx="12"/>
          </p:nvPr>
        </p:nvSpPr>
        <p:spPr/>
        <p:txBody>
          <a:bodyPr/>
          <a:lstStyle/>
          <a:p>
            <a:fld id="{34B7E4EF-A1BD-40F4-AB7B-04F084DD991D}" type="slidenum">
              <a:rPr lang="en-US" smtClean="0"/>
              <a:t>13</a:t>
            </a:fld>
            <a:endParaRPr lang="en-US" dirty="0"/>
          </a:p>
        </p:txBody>
      </p:sp>
      <p:sp>
        <p:nvSpPr>
          <p:cNvPr id="12" name="TextBox 11">
            <a:extLst>
              <a:ext uri="{FF2B5EF4-FFF2-40B4-BE49-F238E27FC236}">
                <a16:creationId xmlns:a16="http://schemas.microsoft.com/office/drawing/2014/main" id="{42EBC7B5-2E95-4FBB-B983-30690DF04331}"/>
              </a:ext>
            </a:extLst>
          </p:cNvPr>
          <p:cNvSpPr txBox="1"/>
          <p:nvPr/>
        </p:nvSpPr>
        <p:spPr>
          <a:xfrm>
            <a:off x="2090707" y="5939161"/>
            <a:ext cx="2616260" cy="369332"/>
          </a:xfrm>
          <a:prstGeom prst="rect">
            <a:avLst/>
          </a:prstGeom>
          <a:noFill/>
        </p:spPr>
        <p:txBody>
          <a:bodyPr wrap="square" rtlCol="0">
            <a:spAutoFit/>
          </a:bodyPr>
          <a:lstStyle/>
          <a:p>
            <a:pPr algn="ctr"/>
            <a:r>
              <a:rPr lang="en-GB" dirty="0"/>
              <a:t>Intern-Query Model</a:t>
            </a:r>
          </a:p>
        </p:txBody>
      </p:sp>
      <p:sp>
        <p:nvSpPr>
          <p:cNvPr id="13" name="TextBox 12">
            <a:extLst>
              <a:ext uri="{FF2B5EF4-FFF2-40B4-BE49-F238E27FC236}">
                <a16:creationId xmlns:a16="http://schemas.microsoft.com/office/drawing/2014/main" id="{A4488E66-87BD-4390-AB01-25E437621596}"/>
              </a:ext>
            </a:extLst>
          </p:cNvPr>
          <p:cNvSpPr txBox="1"/>
          <p:nvPr/>
        </p:nvSpPr>
        <p:spPr>
          <a:xfrm>
            <a:off x="7528851" y="5939161"/>
            <a:ext cx="2616260" cy="369332"/>
          </a:xfrm>
          <a:prstGeom prst="rect">
            <a:avLst/>
          </a:prstGeom>
          <a:noFill/>
        </p:spPr>
        <p:txBody>
          <a:bodyPr wrap="square" rtlCol="0">
            <a:spAutoFit/>
          </a:bodyPr>
          <a:lstStyle/>
          <a:p>
            <a:pPr algn="ctr"/>
            <a:r>
              <a:rPr lang="en-GB" dirty="0"/>
              <a:t>Visitor-Query Model</a:t>
            </a:r>
          </a:p>
        </p:txBody>
      </p:sp>
    </p:spTree>
    <p:extLst>
      <p:ext uri="{BB962C8B-B14F-4D97-AF65-F5344CB8AC3E}">
        <p14:creationId xmlns:p14="http://schemas.microsoft.com/office/powerpoint/2010/main" val="16264569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8A490A-19B7-4F13-8745-DD852A4A76DD}"/>
              </a:ext>
            </a:extLst>
          </p:cNvPr>
          <p:cNvSpPr>
            <a:spLocks noGrp="1"/>
          </p:cNvSpPr>
          <p:nvPr>
            <p:ph type="title"/>
          </p:nvPr>
        </p:nvSpPr>
        <p:spPr/>
        <p:txBody>
          <a:bodyPr/>
          <a:lstStyle/>
          <a:p>
            <a:r>
              <a:rPr lang="en-GB" dirty="0"/>
              <a:t>Architecture</a:t>
            </a:r>
          </a:p>
        </p:txBody>
      </p:sp>
      <p:pic>
        <p:nvPicPr>
          <p:cNvPr id="9" name="Content Placeholder 8">
            <a:extLst>
              <a:ext uri="{FF2B5EF4-FFF2-40B4-BE49-F238E27FC236}">
                <a16:creationId xmlns:a16="http://schemas.microsoft.com/office/drawing/2014/main" id="{FC22D2B9-3945-4948-8665-C9E5B25730B5}"/>
              </a:ext>
            </a:extLst>
          </p:cNvPr>
          <p:cNvPicPr>
            <a:picLocks noGrp="1" noChangeAspect="1"/>
          </p:cNvPicPr>
          <p:nvPr>
            <p:ph idx="1"/>
          </p:nvPr>
        </p:nvPicPr>
        <p:blipFill>
          <a:blip r:embed="rId2"/>
          <a:stretch>
            <a:fillRect/>
          </a:stretch>
        </p:blipFill>
        <p:spPr>
          <a:xfrm>
            <a:off x="1280509" y="609600"/>
            <a:ext cx="5668581" cy="5334000"/>
          </a:xfrm>
        </p:spPr>
      </p:pic>
      <p:sp>
        <p:nvSpPr>
          <p:cNvPr id="10" name="Text Placeholder 9">
            <a:extLst>
              <a:ext uri="{FF2B5EF4-FFF2-40B4-BE49-F238E27FC236}">
                <a16:creationId xmlns:a16="http://schemas.microsoft.com/office/drawing/2014/main" id="{E6209893-E85B-429A-B95C-A70EA2EF7A30}"/>
              </a:ext>
            </a:extLst>
          </p:cNvPr>
          <p:cNvSpPr>
            <a:spLocks noGrp="1"/>
          </p:cNvSpPr>
          <p:nvPr>
            <p:ph type="body" sz="half" idx="2"/>
          </p:nvPr>
        </p:nvSpPr>
        <p:spPr/>
        <p:txBody>
          <a:bodyPr>
            <a:normAutofit/>
          </a:bodyPr>
          <a:lstStyle/>
          <a:p>
            <a:pPr marL="285750" indent="-285750">
              <a:buFont typeface="Arial" panose="020B0604020202020204" pitchFamily="34" charset="0"/>
              <a:buChar char="•"/>
            </a:pPr>
            <a:r>
              <a:rPr lang="en-GB" dirty="0"/>
              <a:t>Offices Information</a:t>
            </a:r>
          </a:p>
          <a:p>
            <a:pPr marL="742950" lvl="1" indent="-285750">
              <a:buFont typeface="Arial" panose="020B0604020202020204" pitchFamily="34" charset="0"/>
              <a:buChar char="•"/>
            </a:pPr>
            <a:r>
              <a:rPr lang="en-GB" dirty="0"/>
              <a:t>(wandering around)</a:t>
            </a:r>
          </a:p>
          <a:p>
            <a:pPr marL="285750" indent="-285750">
              <a:buFont typeface="Arial" panose="020B0604020202020204" pitchFamily="34" charset="0"/>
              <a:buChar char="•"/>
            </a:pPr>
            <a:r>
              <a:rPr lang="en-GB" dirty="0"/>
              <a:t>Locator</a:t>
            </a:r>
          </a:p>
          <a:p>
            <a:pPr marL="742950" lvl="1" indent="-285750">
              <a:buFont typeface="Arial" panose="020B0604020202020204" pitchFamily="34" charset="0"/>
              <a:buChar char="•"/>
            </a:pPr>
            <a:r>
              <a:rPr lang="en-GB" dirty="0"/>
              <a:t>Intern</a:t>
            </a:r>
          </a:p>
          <a:p>
            <a:pPr marL="1200150" lvl="2" indent="-285750">
              <a:buFont typeface="Arial" panose="020B0604020202020204" pitchFamily="34" charset="0"/>
              <a:buChar char="•"/>
            </a:pPr>
            <a:r>
              <a:rPr lang="en-GB" dirty="0"/>
              <a:t>Step By step process</a:t>
            </a:r>
          </a:p>
          <a:p>
            <a:pPr marL="1657350" lvl="3" indent="-285750">
              <a:buFont typeface="Arial" panose="020B0604020202020204" pitchFamily="34" charset="0"/>
              <a:buChar char="•"/>
            </a:pPr>
            <a:r>
              <a:rPr lang="en-GB" dirty="0"/>
              <a:t>Secretary</a:t>
            </a:r>
          </a:p>
          <a:p>
            <a:pPr marL="1657350" lvl="3" indent="-285750">
              <a:buFont typeface="Arial" panose="020B0604020202020204" pitchFamily="34" charset="0"/>
              <a:buChar char="•"/>
            </a:pPr>
            <a:r>
              <a:rPr lang="en-GB" dirty="0"/>
              <a:t>HR</a:t>
            </a:r>
          </a:p>
          <a:p>
            <a:pPr marL="1657350" lvl="3" indent="-285750">
              <a:buFont typeface="Arial" panose="020B0604020202020204" pitchFamily="34" charset="0"/>
              <a:buChar char="•"/>
            </a:pPr>
            <a:r>
              <a:rPr lang="en-GB" dirty="0"/>
              <a:t>Manager</a:t>
            </a:r>
          </a:p>
          <a:p>
            <a:pPr marL="742950" lvl="1" indent="-285750">
              <a:buFont typeface="Arial" panose="020B0604020202020204" pitchFamily="34" charset="0"/>
              <a:buChar char="•"/>
            </a:pPr>
            <a:r>
              <a:rPr lang="en-GB" dirty="0"/>
              <a:t>Visitor</a:t>
            </a:r>
          </a:p>
          <a:p>
            <a:pPr marL="1200150" lvl="2" indent="-285750">
              <a:buFont typeface="Arial" panose="020B0604020202020204" pitchFamily="34" charset="0"/>
              <a:buChar char="•"/>
            </a:pPr>
            <a:r>
              <a:rPr lang="en-GB" dirty="0"/>
              <a:t>Profiling on:</a:t>
            </a:r>
          </a:p>
          <a:p>
            <a:pPr marL="1657350" lvl="3" indent="-285750">
              <a:buFont typeface="Arial" panose="020B0604020202020204" pitchFamily="34" charset="0"/>
              <a:buChar char="•"/>
            </a:pPr>
            <a:r>
              <a:rPr lang="en-GB" dirty="0"/>
              <a:t>Visit</a:t>
            </a:r>
          </a:p>
          <a:p>
            <a:pPr marL="1657350" lvl="3" indent="-285750">
              <a:buFont typeface="Arial" panose="020B0604020202020204" pitchFamily="34" charset="0"/>
              <a:buChar char="•"/>
            </a:pPr>
            <a:r>
              <a:rPr lang="en-GB" dirty="0"/>
              <a:t>Interview</a:t>
            </a:r>
          </a:p>
          <a:p>
            <a:pPr marL="1657350" lvl="3" indent="-285750">
              <a:buFont typeface="Arial" panose="020B0604020202020204" pitchFamily="34" charset="0"/>
              <a:buChar char="•"/>
            </a:pPr>
            <a:r>
              <a:rPr lang="en-GB" dirty="0"/>
              <a:t>Delivery</a:t>
            </a:r>
          </a:p>
          <a:p>
            <a:pPr marL="285750" indent="-285750">
              <a:buFont typeface="Arial" panose="020B0604020202020204" pitchFamily="34" charset="0"/>
              <a:buChar char="•"/>
            </a:pPr>
            <a:r>
              <a:rPr lang="en-GB" dirty="0"/>
              <a:t>Coffee Machine </a:t>
            </a:r>
          </a:p>
        </p:txBody>
      </p:sp>
      <p:sp>
        <p:nvSpPr>
          <p:cNvPr id="5" name="Slide Number Placeholder 4">
            <a:extLst>
              <a:ext uri="{FF2B5EF4-FFF2-40B4-BE49-F238E27FC236}">
                <a16:creationId xmlns:a16="http://schemas.microsoft.com/office/drawing/2014/main" id="{A6E7F13E-ED66-4121-83BD-1DF643746782}"/>
              </a:ext>
            </a:extLst>
          </p:cNvPr>
          <p:cNvSpPr>
            <a:spLocks noGrp="1"/>
          </p:cNvSpPr>
          <p:nvPr>
            <p:ph type="sldNum" sz="quarter" idx="12"/>
          </p:nvPr>
        </p:nvSpPr>
        <p:spPr/>
        <p:txBody>
          <a:bodyPr/>
          <a:lstStyle/>
          <a:p>
            <a:fld id="{34B7E4EF-A1BD-40F4-AB7B-04F084DD991D}" type="slidenum">
              <a:rPr lang="en-US" smtClean="0"/>
              <a:t>14</a:t>
            </a:fld>
            <a:endParaRPr lang="en-US" dirty="0"/>
          </a:p>
        </p:txBody>
      </p:sp>
    </p:spTree>
    <p:extLst>
      <p:ext uri="{BB962C8B-B14F-4D97-AF65-F5344CB8AC3E}">
        <p14:creationId xmlns:p14="http://schemas.microsoft.com/office/powerpoint/2010/main" val="1785119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a:extLst>
              <a:ext uri="{FF2B5EF4-FFF2-40B4-BE49-F238E27FC236}">
                <a16:creationId xmlns:a16="http://schemas.microsoft.com/office/drawing/2014/main" id="{41215353-DE71-4FDB-B721-FC07D919133C}"/>
              </a:ext>
            </a:extLst>
          </p:cNvPr>
          <p:cNvSpPr>
            <a:spLocks noGrp="1"/>
          </p:cNvSpPr>
          <p:nvPr>
            <p:ph type="title"/>
          </p:nvPr>
        </p:nvSpPr>
        <p:spPr>
          <a:xfrm>
            <a:off x="8458200" y="607392"/>
            <a:ext cx="3161963" cy="1645920"/>
          </a:xfrm>
        </p:spPr>
        <p:txBody>
          <a:bodyPr anchor="b">
            <a:normAutofit/>
          </a:bodyPr>
          <a:lstStyle/>
          <a:p>
            <a:r>
              <a:rPr lang="en-GB" dirty="0"/>
              <a:t>Main Menu</a:t>
            </a:r>
          </a:p>
        </p:txBody>
      </p:sp>
      <p:pic>
        <p:nvPicPr>
          <p:cNvPr id="25" name="Content Placeholder 24" descr="A screenshot of a cell phone&#10;&#10;Description automatically generated">
            <a:extLst>
              <a:ext uri="{FF2B5EF4-FFF2-40B4-BE49-F238E27FC236}">
                <a16:creationId xmlns:a16="http://schemas.microsoft.com/office/drawing/2014/main" id="{EFBE5A3A-CB78-41D0-989F-9C56126A11B6}"/>
              </a:ext>
            </a:extLst>
          </p:cNvPr>
          <p:cNvPicPr>
            <a:picLocks noGrp="1" noChangeAspect="1"/>
          </p:cNvPicPr>
          <p:nvPr>
            <p:ph idx="1"/>
          </p:nvPr>
        </p:nvPicPr>
        <p:blipFill>
          <a:blip r:embed="rId2"/>
          <a:stretch>
            <a:fillRect/>
          </a:stretch>
        </p:blipFill>
        <p:spPr>
          <a:xfrm>
            <a:off x="2781300" y="609600"/>
            <a:ext cx="2667000" cy="5334000"/>
          </a:xfrm>
        </p:spPr>
      </p:pic>
      <p:sp>
        <p:nvSpPr>
          <p:cNvPr id="5" name="Slide Number Placeholder 4">
            <a:extLst>
              <a:ext uri="{FF2B5EF4-FFF2-40B4-BE49-F238E27FC236}">
                <a16:creationId xmlns:a16="http://schemas.microsoft.com/office/drawing/2014/main" id="{A48A2235-C2A2-435F-AB5D-360C7CA6254B}"/>
              </a:ext>
            </a:extLst>
          </p:cNvPr>
          <p:cNvSpPr>
            <a:spLocks noGrp="1"/>
          </p:cNvSpPr>
          <p:nvPr>
            <p:ph type="sldNum" sz="quarter" idx="12"/>
          </p:nvPr>
        </p:nvSpPr>
        <p:spPr>
          <a:xfrm>
            <a:off x="10396728" y="6035040"/>
            <a:ext cx="1225296" cy="365760"/>
          </a:xfrm>
        </p:spPr>
        <p:txBody>
          <a:bodyPr anchor="b">
            <a:normAutofit/>
          </a:bodyPr>
          <a:lstStyle/>
          <a:p>
            <a:pPr>
              <a:spcAft>
                <a:spcPts val="600"/>
              </a:spcAft>
            </a:pPr>
            <a:fld id="{34B7E4EF-A1BD-40F4-AB7B-04F084DD991D}" type="slidenum">
              <a:rPr lang="en-US" smtClean="0"/>
              <a:pPr>
                <a:spcAft>
                  <a:spcPts val="600"/>
                </a:spcAft>
              </a:pPr>
              <a:t>15</a:t>
            </a:fld>
            <a:endParaRPr lang="en-US"/>
          </a:p>
        </p:txBody>
      </p:sp>
    </p:spTree>
    <p:extLst>
      <p:ext uri="{BB962C8B-B14F-4D97-AF65-F5344CB8AC3E}">
        <p14:creationId xmlns:p14="http://schemas.microsoft.com/office/powerpoint/2010/main" val="30550232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a:extLst>
              <a:ext uri="{FF2B5EF4-FFF2-40B4-BE49-F238E27FC236}">
                <a16:creationId xmlns:a16="http://schemas.microsoft.com/office/drawing/2014/main" id="{41215353-DE71-4FDB-B721-FC07D919133C}"/>
              </a:ext>
            </a:extLst>
          </p:cNvPr>
          <p:cNvSpPr>
            <a:spLocks noGrp="1"/>
          </p:cNvSpPr>
          <p:nvPr>
            <p:ph type="title"/>
          </p:nvPr>
        </p:nvSpPr>
        <p:spPr>
          <a:xfrm>
            <a:off x="8458200" y="607392"/>
            <a:ext cx="3161963" cy="1645920"/>
          </a:xfrm>
        </p:spPr>
        <p:txBody>
          <a:bodyPr anchor="b">
            <a:normAutofit/>
          </a:bodyPr>
          <a:lstStyle/>
          <a:p>
            <a:r>
              <a:rPr lang="en-GB" dirty="0"/>
              <a:t>Choosing a user profile</a:t>
            </a:r>
          </a:p>
        </p:txBody>
      </p:sp>
      <p:sp>
        <p:nvSpPr>
          <p:cNvPr id="5" name="Slide Number Placeholder 4">
            <a:extLst>
              <a:ext uri="{FF2B5EF4-FFF2-40B4-BE49-F238E27FC236}">
                <a16:creationId xmlns:a16="http://schemas.microsoft.com/office/drawing/2014/main" id="{A48A2235-C2A2-435F-AB5D-360C7CA6254B}"/>
              </a:ext>
            </a:extLst>
          </p:cNvPr>
          <p:cNvSpPr>
            <a:spLocks noGrp="1"/>
          </p:cNvSpPr>
          <p:nvPr>
            <p:ph type="sldNum" sz="quarter" idx="12"/>
          </p:nvPr>
        </p:nvSpPr>
        <p:spPr>
          <a:xfrm>
            <a:off x="10396728" y="6035040"/>
            <a:ext cx="1225296" cy="365760"/>
          </a:xfrm>
        </p:spPr>
        <p:txBody>
          <a:bodyPr anchor="b">
            <a:normAutofit/>
          </a:bodyPr>
          <a:lstStyle/>
          <a:p>
            <a:pPr>
              <a:spcAft>
                <a:spcPts val="600"/>
              </a:spcAft>
            </a:pPr>
            <a:fld id="{34B7E4EF-A1BD-40F4-AB7B-04F084DD991D}" type="slidenum">
              <a:rPr lang="en-US" smtClean="0"/>
              <a:pPr>
                <a:spcAft>
                  <a:spcPts val="600"/>
                </a:spcAft>
              </a:pPr>
              <a:t>16</a:t>
            </a:fld>
            <a:endParaRPr lang="en-US"/>
          </a:p>
        </p:txBody>
      </p:sp>
      <p:pic>
        <p:nvPicPr>
          <p:cNvPr id="6" name="Content Placeholder 5" descr="A close up of a sign&#10;&#10;Description automatically generated">
            <a:extLst>
              <a:ext uri="{FF2B5EF4-FFF2-40B4-BE49-F238E27FC236}">
                <a16:creationId xmlns:a16="http://schemas.microsoft.com/office/drawing/2014/main" id="{7795E4F2-41A6-4678-9700-9C0689764969}"/>
              </a:ext>
            </a:extLst>
          </p:cNvPr>
          <p:cNvPicPr>
            <a:picLocks noGrp="1" noChangeAspect="1"/>
          </p:cNvPicPr>
          <p:nvPr>
            <p:ph idx="1"/>
          </p:nvPr>
        </p:nvPicPr>
        <p:blipFill>
          <a:blip r:embed="rId2"/>
          <a:stretch>
            <a:fillRect/>
          </a:stretch>
        </p:blipFill>
        <p:spPr>
          <a:xfrm>
            <a:off x="2781300" y="609600"/>
            <a:ext cx="2667000" cy="5334000"/>
          </a:xfrm>
        </p:spPr>
      </p:pic>
    </p:spTree>
    <p:extLst>
      <p:ext uri="{BB962C8B-B14F-4D97-AF65-F5344CB8AC3E}">
        <p14:creationId xmlns:p14="http://schemas.microsoft.com/office/powerpoint/2010/main" val="14336744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1EF79-7F07-46E7-B95D-9AC65E76EDA0}"/>
              </a:ext>
            </a:extLst>
          </p:cNvPr>
          <p:cNvSpPr>
            <a:spLocks noGrp="1"/>
          </p:cNvSpPr>
          <p:nvPr>
            <p:ph type="title"/>
          </p:nvPr>
        </p:nvSpPr>
        <p:spPr/>
        <p:txBody>
          <a:bodyPr/>
          <a:lstStyle/>
          <a:p>
            <a:r>
              <a:rPr lang="en-GB" dirty="0"/>
              <a:t>Visitor’s Section</a:t>
            </a:r>
          </a:p>
        </p:txBody>
      </p:sp>
      <p:pic>
        <p:nvPicPr>
          <p:cNvPr id="7" name="Content Placeholder 6">
            <a:extLst>
              <a:ext uri="{FF2B5EF4-FFF2-40B4-BE49-F238E27FC236}">
                <a16:creationId xmlns:a16="http://schemas.microsoft.com/office/drawing/2014/main" id="{7FEC0A4D-8AFA-47B3-B7A5-0688477FB907}"/>
              </a:ext>
            </a:extLst>
          </p:cNvPr>
          <p:cNvPicPr>
            <a:picLocks noGrp="1" noChangeAspect="1"/>
          </p:cNvPicPr>
          <p:nvPr>
            <p:ph sz="half" idx="1"/>
          </p:nvPr>
        </p:nvPicPr>
        <p:blipFill>
          <a:blip r:embed="rId2"/>
          <a:stretch>
            <a:fillRect/>
          </a:stretch>
        </p:blipFill>
        <p:spPr>
          <a:xfrm>
            <a:off x="2461816" y="2103438"/>
            <a:ext cx="1874043" cy="3748087"/>
          </a:xfrm>
        </p:spPr>
      </p:pic>
      <p:sp>
        <p:nvSpPr>
          <p:cNvPr id="5" name="Slide Number Placeholder 4">
            <a:extLst>
              <a:ext uri="{FF2B5EF4-FFF2-40B4-BE49-F238E27FC236}">
                <a16:creationId xmlns:a16="http://schemas.microsoft.com/office/drawing/2014/main" id="{8900F5A0-386C-4806-A855-9FE67235512D}"/>
              </a:ext>
            </a:extLst>
          </p:cNvPr>
          <p:cNvSpPr>
            <a:spLocks noGrp="1"/>
          </p:cNvSpPr>
          <p:nvPr>
            <p:ph type="sldNum" sz="quarter" idx="12"/>
          </p:nvPr>
        </p:nvSpPr>
        <p:spPr/>
        <p:txBody>
          <a:bodyPr/>
          <a:lstStyle/>
          <a:p>
            <a:fld id="{34B7E4EF-A1BD-40F4-AB7B-04F084DD991D}" type="slidenum">
              <a:rPr lang="en-US" smtClean="0"/>
              <a:t>17</a:t>
            </a:fld>
            <a:endParaRPr lang="en-US" dirty="0"/>
          </a:p>
        </p:txBody>
      </p:sp>
      <p:pic>
        <p:nvPicPr>
          <p:cNvPr id="13" name="Content Placeholder 12">
            <a:extLst>
              <a:ext uri="{FF2B5EF4-FFF2-40B4-BE49-F238E27FC236}">
                <a16:creationId xmlns:a16="http://schemas.microsoft.com/office/drawing/2014/main" id="{8FFA3051-99CA-47AA-A845-051842E0446C}"/>
              </a:ext>
            </a:extLst>
          </p:cNvPr>
          <p:cNvPicPr>
            <a:picLocks noGrp="1" noChangeAspect="1"/>
          </p:cNvPicPr>
          <p:nvPr>
            <p:ph sz="half" idx="2"/>
          </p:nvPr>
        </p:nvPicPr>
        <p:blipFill>
          <a:blip r:embed="rId3"/>
          <a:stretch>
            <a:fillRect/>
          </a:stretch>
        </p:blipFill>
        <p:spPr>
          <a:xfrm>
            <a:off x="7809290" y="2103438"/>
            <a:ext cx="1967745" cy="3748087"/>
          </a:xfrm>
        </p:spPr>
      </p:pic>
    </p:spTree>
    <p:extLst>
      <p:ext uri="{BB962C8B-B14F-4D97-AF65-F5344CB8AC3E}">
        <p14:creationId xmlns:p14="http://schemas.microsoft.com/office/powerpoint/2010/main" val="4244563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1EF79-7F07-46E7-B95D-9AC65E76EDA0}"/>
              </a:ext>
            </a:extLst>
          </p:cNvPr>
          <p:cNvSpPr>
            <a:spLocks noGrp="1"/>
          </p:cNvSpPr>
          <p:nvPr>
            <p:ph type="title"/>
          </p:nvPr>
        </p:nvSpPr>
        <p:spPr/>
        <p:txBody>
          <a:bodyPr/>
          <a:lstStyle/>
          <a:p>
            <a:r>
              <a:rPr lang="en-GB" dirty="0"/>
              <a:t>Intern’s Section</a:t>
            </a:r>
          </a:p>
        </p:txBody>
      </p:sp>
      <p:sp>
        <p:nvSpPr>
          <p:cNvPr id="5" name="Slide Number Placeholder 4">
            <a:extLst>
              <a:ext uri="{FF2B5EF4-FFF2-40B4-BE49-F238E27FC236}">
                <a16:creationId xmlns:a16="http://schemas.microsoft.com/office/drawing/2014/main" id="{8900F5A0-386C-4806-A855-9FE67235512D}"/>
              </a:ext>
            </a:extLst>
          </p:cNvPr>
          <p:cNvSpPr>
            <a:spLocks noGrp="1"/>
          </p:cNvSpPr>
          <p:nvPr>
            <p:ph type="sldNum" sz="quarter" idx="12"/>
          </p:nvPr>
        </p:nvSpPr>
        <p:spPr/>
        <p:txBody>
          <a:bodyPr/>
          <a:lstStyle/>
          <a:p>
            <a:fld id="{34B7E4EF-A1BD-40F4-AB7B-04F084DD991D}" type="slidenum">
              <a:rPr lang="en-US" smtClean="0"/>
              <a:t>18</a:t>
            </a:fld>
            <a:endParaRPr lang="en-US" dirty="0"/>
          </a:p>
        </p:txBody>
      </p:sp>
      <p:pic>
        <p:nvPicPr>
          <p:cNvPr id="8" name="Content Placeholder 7">
            <a:extLst>
              <a:ext uri="{FF2B5EF4-FFF2-40B4-BE49-F238E27FC236}">
                <a16:creationId xmlns:a16="http://schemas.microsoft.com/office/drawing/2014/main" id="{051D0FE4-7CE5-44CE-9061-25A93FFDE092}"/>
              </a:ext>
            </a:extLst>
          </p:cNvPr>
          <p:cNvPicPr>
            <a:picLocks noGrp="1" noChangeAspect="1"/>
          </p:cNvPicPr>
          <p:nvPr>
            <p:ph sz="half" idx="1"/>
          </p:nvPr>
        </p:nvPicPr>
        <p:blipFill>
          <a:blip r:embed="rId2"/>
          <a:stretch>
            <a:fillRect/>
          </a:stretch>
        </p:blipFill>
        <p:spPr>
          <a:xfrm>
            <a:off x="2461816" y="2103438"/>
            <a:ext cx="1874043" cy="3748087"/>
          </a:xfrm>
        </p:spPr>
      </p:pic>
      <p:pic>
        <p:nvPicPr>
          <p:cNvPr id="12" name="Content Placeholder 11">
            <a:extLst>
              <a:ext uri="{FF2B5EF4-FFF2-40B4-BE49-F238E27FC236}">
                <a16:creationId xmlns:a16="http://schemas.microsoft.com/office/drawing/2014/main" id="{255A23C4-0C81-4BB2-BA19-BFE00DE08330}"/>
              </a:ext>
            </a:extLst>
          </p:cNvPr>
          <p:cNvPicPr>
            <a:picLocks noGrp="1" noChangeAspect="1"/>
          </p:cNvPicPr>
          <p:nvPr>
            <p:ph sz="half" idx="2"/>
          </p:nvPr>
        </p:nvPicPr>
        <p:blipFill>
          <a:blip r:embed="rId3"/>
          <a:stretch>
            <a:fillRect/>
          </a:stretch>
        </p:blipFill>
        <p:spPr>
          <a:xfrm>
            <a:off x="7856141" y="2103438"/>
            <a:ext cx="1874043" cy="3748087"/>
          </a:xfrm>
        </p:spPr>
      </p:pic>
    </p:spTree>
    <p:extLst>
      <p:ext uri="{BB962C8B-B14F-4D97-AF65-F5344CB8AC3E}">
        <p14:creationId xmlns:p14="http://schemas.microsoft.com/office/powerpoint/2010/main" val="21215670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3FBDF43D-F017-44AA-9359-A34D203D51F5}"/>
              </a:ext>
            </a:extLst>
          </p:cNvPr>
          <p:cNvSpPr>
            <a:spLocks noGrp="1"/>
          </p:cNvSpPr>
          <p:nvPr>
            <p:ph type="title"/>
          </p:nvPr>
        </p:nvSpPr>
        <p:spPr>
          <a:xfrm>
            <a:off x="8458200" y="607392"/>
            <a:ext cx="3161963" cy="1645920"/>
          </a:xfrm>
        </p:spPr>
        <p:txBody>
          <a:bodyPr/>
          <a:lstStyle/>
          <a:p>
            <a:r>
              <a:rPr lang="en-US" dirty="0"/>
              <a:t>Augmented Reality Offices</a:t>
            </a:r>
          </a:p>
        </p:txBody>
      </p:sp>
      <p:pic>
        <p:nvPicPr>
          <p:cNvPr id="7" name="Content Placeholder 6" descr="A green sign with white text&#10;&#10;Description automatically generated">
            <a:extLst>
              <a:ext uri="{FF2B5EF4-FFF2-40B4-BE49-F238E27FC236}">
                <a16:creationId xmlns:a16="http://schemas.microsoft.com/office/drawing/2014/main" id="{C4BB27E6-379A-4694-9D23-94287EDAEF21}"/>
              </a:ext>
            </a:extLst>
          </p:cNvPr>
          <p:cNvPicPr>
            <a:picLocks noGrp="1" noChangeAspect="1"/>
          </p:cNvPicPr>
          <p:nvPr>
            <p:ph idx="1"/>
          </p:nvPr>
        </p:nvPicPr>
        <p:blipFill>
          <a:blip r:embed="rId2"/>
          <a:stretch>
            <a:fillRect/>
          </a:stretch>
        </p:blipFill>
        <p:spPr>
          <a:xfrm>
            <a:off x="2781300" y="609600"/>
            <a:ext cx="2667000" cy="5334000"/>
          </a:xfrm>
        </p:spPr>
      </p:pic>
      <p:sp>
        <p:nvSpPr>
          <p:cNvPr id="5" name="Slide Number Placeholder 4">
            <a:extLst>
              <a:ext uri="{FF2B5EF4-FFF2-40B4-BE49-F238E27FC236}">
                <a16:creationId xmlns:a16="http://schemas.microsoft.com/office/drawing/2014/main" id="{58BF115F-6393-4FD5-8224-99B6FFF9B144}"/>
              </a:ext>
            </a:extLst>
          </p:cNvPr>
          <p:cNvSpPr>
            <a:spLocks noGrp="1"/>
          </p:cNvSpPr>
          <p:nvPr>
            <p:ph type="sldNum" sz="quarter" idx="12"/>
          </p:nvPr>
        </p:nvSpPr>
        <p:spPr>
          <a:xfrm>
            <a:off x="10396728" y="6035040"/>
            <a:ext cx="1225296" cy="365760"/>
          </a:xfrm>
        </p:spPr>
        <p:txBody>
          <a:bodyPr anchor="b">
            <a:normAutofit/>
          </a:bodyPr>
          <a:lstStyle/>
          <a:p>
            <a:pPr>
              <a:spcAft>
                <a:spcPts val="600"/>
              </a:spcAft>
            </a:pPr>
            <a:fld id="{34B7E4EF-A1BD-40F4-AB7B-04F084DD991D}" type="slidenum">
              <a:rPr lang="en-US" smtClean="0"/>
              <a:pPr>
                <a:spcAft>
                  <a:spcPts val="600"/>
                </a:spcAft>
              </a:pPr>
              <a:t>19</a:t>
            </a:fld>
            <a:endParaRPr lang="en-US"/>
          </a:p>
        </p:txBody>
      </p:sp>
    </p:spTree>
    <p:extLst>
      <p:ext uri="{BB962C8B-B14F-4D97-AF65-F5344CB8AC3E}">
        <p14:creationId xmlns:p14="http://schemas.microsoft.com/office/powerpoint/2010/main" val="42496855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705DEB-B45B-406C-87FE-4A8202C05955}"/>
              </a:ext>
            </a:extLst>
          </p:cNvPr>
          <p:cNvSpPr>
            <a:spLocks noGrp="1"/>
          </p:cNvSpPr>
          <p:nvPr>
            <p:ph type="ctrTitle"/>
          </p:nvPr>
        </p:nvSpPr>
        <p:spPr>
          <a:xfrm>
            <a:off x="1629103" y="2244830"/>
            <a:ext cx="8933796" cy="2437232"/>
          </a:xfrm>
        </p:spPr>
        <p:txBody>
          <a:bodyPr anchor="ctr">
            <a:normAutofit/>
          </a:bodyPr>
          <a:lstStyle/>
          <a:p>
            <a:r>
              <a:rPr lang="en-GB" dirty="0"/>
              <a:t>Problem Definition</a:t>
            </a:r>
          </a:p>
        </p:txBody>
      </p:sp>
      <p:sp>
        <p:nvSpPr>
          <p:cNvPr id="4" name="Slide Number Placeholder 3">
            <a:extLst>
              <a:ext uri="{FF2B5EF4-FFF2-40B4-BE49-F238E27FC236}">
                <a16:creationId xmlns:a16="http://schemas.microsoft.com/office/drawing/2014/main" id="{91D0A58B-046B-4A69-8270-05B7821B30A2}"/>
              </a:ext>
            </a:extLst>
          </p:cNvPr>
          <p:cNvSpPr>
            <a:spLocks noGrp="1"/>
          </p:cNvSpPr>
          <p:nvPr>
            <p:ph type="sldNum" sz="quarter" idx="12"/>
          </p:nvPr>
        </p:nvSpPr>
        <p:spPr>
          <a:xfrm>
            <a:off x="8606920" y="5177408"/>
            <a:ext cx="1955980" cy="228600"/>
          </a:xfrm>
        </p:spPr>
        <p:txBody>
          <a:bodyPr anchor="b">
            <a:normAutofit/>
          </a:bodyPr>
          <a:lstStyle/>
          <a:p>
            <a:pPr>
              <a:spcAft>
                <a:spcPts val="600"/>
              </a:spcAft>
            </a:pPr>
            <a:fld id="{34B7E4EF-A1BD-40F4-AB7B-04F084DD991D}" type="slidenum">
              <a:rPr lang="en-US" smtClean="0"/>
              <a:pPr>
                <a:spcAft>
                  <a:spcPts val="600"/>
                </a:spcAft>
              </a:pPr>
              <a:t>2</a:t>
            </a:fld>
            <a:endParaRPr lang="en-US"/>
          </a:p>
        </p:txBody>
      </p:sp>
    </p:spTree>
    <p:extLst>
      <p:ext uri="{BB962C8B-B14F-4D97-AF65-F5344CB8AC3E}">
        <p14:creationId xmlns:p14="http://schemas.microsoft.com/office/powerpoint/2010/main" val="26348334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1EF79-7F07-46E7-B95D-9AC65E76EDA0}"/>
              </a:ext>
            </a:extLst>
          </p:cNvPr>
          <p:cNvSpPr>
            <a:spLocks noGrp="1"/>
          </p:cNvSpPr>
          <p:nvPr>
            <p:ph type="title"/>
          </p:nvPr>
        </p:nvSpPr>
        <p:spPr/>
        <p:txBody>
          <a:bodyPr anchor="ctr">
            <a:normAutofit/>
          </a:bodyPr>
          <a:lstStyle/>
          <a:p>
            <a:r>
              <a:rPr lang="en-GB" dirty="0"/>
              <a:t>Augmented Reality Offices</a:t>
            </a:r>
          </a:p>
        </p:txBody>
      </p:sp>
      <p:pic>
        <p:nvPicPr>
          <p:cNvPr id="13" name="Content Placeholder 12" descr="A close up of a computer&#10;&#10;Description automatically generated">
            <a:extLst>
              <a:ext uri="{FF2B5EF4-FFF2-40B4-BE49-F238E27FC236}">
                <a16:creationId xmlns:a16="http://schemas.microsoft.com/office/drawing/2014/main" id="{2F1F8330-4C42-4AFB-91C7-063BED57B70E}"/>
              </a:ext>
            </a:extLst>
          </p:cNvPr>
          <p:cNvPicPr>
            <a:picLocks noGrp="1" noChangeAspect="1"/>
          </p:cNvPicPr>
          <p:nvPr>
            <p:ph sz="half" idx="1"/>
          </p:nvPr>
        </p:nvPicPr>
        <p:blipFill>
          <a:blip r:embed="rId2"/>
          <a:stretch>
            <a:fillRect/>
          </a:stretch>
        </p:blipFill>
        <p:spPr>
          <a:xfrm>
            <a:off x="2461816" y="2103438"/>
            <a:ext cx="1874043" cy="3748087"/>
          </a:xfrm>
        </p:spPr>
      </p:pic>
      <p:pic>
        <p:nvPicPr>
          <p:cNvPr id="17" name="Content Placeholder 16" descr="A screenshot of a computer&#10;&#10;Description automatically generated">
            <a:extLst>
              <a:ext uri="{FF2B5EF4-FFF2-40B4-BE49-F238E27FC236}">
                <a16:creationId xmlns:a16="http://schemas.microsoft.com/office/drawing/2014/main" id="{2C2DB22D-4125-4D13-97EF-8BF38E9B3CE8}"/>
              </a:ext>
            </a:extLst>
          </p:cNvPr>
          <p:cNvPicPr>
            <a:picLocks noGrp="1" noChangeAspect="1"/>
          </p:cNvPicPr>
          <p:nvPr>
            <p:ph sz="half" idx="2"/>
          </p:nvPr>
        </p:nvPicPr>
        <p:blipFill>
          <a:blip r:embed="rId3"/>
          <a:stretch>
            <a:fillRect/>
          </a:stretch>
        </p:blipFill>
        <p:spPr>
          <a:xfrm>
            <a:off x="7856141" y="2103438"/>
            <a:ext cx="1874043" cy="3748087"/>
          </a:xfrm>
        </p:spPr>
      </p:pic>
      <p:sp>
        <p:nvSpPr>
          <p:cNvPr id="5" name="Slide Number Placeholder 4">
            <a:extLst>
              <a:ext uri="{FF2B5EF4-FFF2-40B4-BE49-F238E27FC236}">
                <a16:creationId xmlns:a16="http://schemas.microsoft.com/office/drawing/2014/main" id="{8900F5A0-386C-4806-A855-9FE67235512D}"/>
              </a:ext>
            </a:extLst>
          </p:cNvPr>
          <p:cNvSpPr>
            <a:spLocks noGrp="1"/>
          </p:cNvSpPr>
          <p:nvPr>
            <p:ph type="sldNum" sz="quarter" idx="12"/>
          </p:nvPr>
        </p:nvSpPr>
        <p:spPr/>
        <p:txBody>
          <a:bodyPr anchor="b">
            <a:normAutofit/>
          </a:bodyPr>
          <a:lstStyle/>
          <a:p>
            <a:pPr>
              <a:spcAft>
                <a:spcPts val="600"/>
              </a:spcAft>
            </a:pPr>
            <a:fld id="{34B7E4EF-A1BD-40F4-AB7B-04F084DD991D}" type="slidenum">
              <a:rPr lang="en-US" smtClean="0"/>
              <a:pPr>
                <a:spcAft>
                  <a:spcPts val="600"/>
                </a:spcAft>
              </a:pPr>
              <a:t>20</a:t>
            </a:fld>
            <a:endParaRPr lang="en-US"/>
          </a:p>
        </p:txBody>
      </p:sp>
    </p:spTree>
    <p:extLst>
      <p:ext uri="{BB962C8B-B14F-4D97-AF65-F5344CB8AC3E}">
        <p14:creationId xmlns:p14="http://schemas.microsoft.com/office/powerpoint/2010/main" val="14868779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1EF79-7F07-46E7-B95D-9AC65E76EDA0}"/>
              </a:ext>
            </a:extLst>
          </p:cNvPr>
          <p:cNvSpPr>
            <a:spLocks noGrp="1"/>
          </p:cNvSpPr>
          <p:nvPr>
            <p:ph type="title"/>
          </p:nvPr>
        </p:nvSpPr>
        <p:spPr>
          <a:xfrm>
            <a:off x="8458200" y="607392"/>
            <a:ext cx="3161963" cy="1645920"/>
          </a:xfrm>
        </p:spPr>
        <p:txBody>
          <a:bodyPr anchor="b">
            <a:normAutofit/>
          </a:bodyPr>
          <a:lstStyle/>
          <a:p>
            <a:r>
              <a:rPr lang="en-GB" dirty="0"/>
              <a:t>Coffee Machine</a:t>
            </a:r>
          </a:p>
        </p:txBody>
      </p:sp>
      <p:pic>
        <p:nvPicPr>
          <p:cNvPr id="7" name="Content Placeholder 6">
            <a:extLst>
              <a:ext uri="{FF2B5EF4-FFF2-40B4-BE49-F238E27FC236}">
                <a16:creationId xmlns:a16="http://schemas.microsoft.com/office/drawing/2014/main" id="{3A3661E2-F2D9-44C9-A738-DF2A48510894}"/>
              </a:ext>
            </a:extLst>
          </p:cNvPr>
          <p:cNvPicPr>
            <a:picLocks noGrp="1" noChangeAspect="1"/>
          </p:cNvPicPr>
          <p:nvPr>
            <p:ph idx="1"/>
          </p:nvPr>
        </p:nvPicPr>
        <p:blipFill>
          <a:blip r:embed="rId2"/>
          <a:stretch>
            <a:fillRect/>
          </a:stretch>
        </p:blipFill>
        <p:spPr>
          <a:xfrm>
            <a:off x="2781300" y="609600"/>
            <a:ext cx="2667000" cy="5334000"/>
          </a:xfrm>
          <a:noFill/>
        </p:spPr>
      </p:pic>
      <p:sp>
        <p:nvSpPr>
          <p:cNvPr id="5" name="Slide Number Placeholder 4">
            <a:extLst>
              <a:ext uri="{FF2B5EF4-FFF2-40B4-BE49-F238E27FC236}">
                <a16:creationId xmlns:a16="http://schemas.microsoft.com/office/drawing/2014/main" id="{8900F5A0-386C-4806-A855-9FE67235512D}"/>
              </a:ext>
            </a:extLst>
          </p:cNvPr>
          <p:cNvSpPr>
            <a:spLocks noGrp="1"/>
          </p:cNvSpPr>
          <p:nvPr>
            <p:ph type="sldNum" sz="quarter" idx="12"/>
          </p:nvPr>
        </p:nvSpPr>
        <p:spPr>
          <a:xfrm>
            <a:off x="10396728" y="6035040"/>
            <a:ext cx="1223435" cy="365760"/>
          </a:xfrm>
        </p:spPr>
        <p:txBody>
          <a:bodyPr anchor="b">
            <a:normAutofit/>
          </a:bodyPr>
          <a:lstStyle/>
          <a:p>
            <a:pPr>
              <a:spcAft>
                <a:spcPts val="600"/>
              </a:spcAft>
            </a:pPr>
            <a:fld id="{34B7E4EF-A1BD-40F4-AB7B-04F084DD991D}" type="slidenum">
              <a:rPr lang="en-US" smtClean="0"/>
              <a:pPr>
                <a:spcAft>
                  <a:spcPts val="600"/>
                </a:spcAft>
              </a:pPr>
              <a:t>21</a:t>
            </a:fld>
            <a:endParaRPr lang="en-US"/>
          </a:p>
        </p:txBody>
      </p:sp>
    </p:spTree>
    <p:extLst>
      <p:ext uri="{BB962C8B-B14F-4D97-AF65-F5344CB8AC3E}">
        <p14:creationId xmlns:p14="http://schemas.microsoft.com/office/powerpoint/2010/main" val="42885181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1EF79-7F07-46E7-B95D-9AC65E76EDA0}"/>
              </a:ext>
            </a:extLst>
          </p:cNvPr>
          <p:cNvSpPr>
            <a:spLocks noGrp="1"/>
          </p:cNvSpPr>
          <p:nvPr>
            <p:ph type="title"/>
          </p:nvPr>
        </p:nvSpPr>
        <p:spPr>
          <a:xfrm>
            <a:off x="1066800" y="642594"/>
            <a:ext cx="10058400" cy="1371600"/>
          </a:xfrm>
        </p:spPr>
        <p:txBody>
          <a:bodyPr anchor="ctr">
            <a:normAutofit/>
          </a:bodyPr>
          <a:lstStyle/>
          <a:p>
            <a:r>
              <a:rPr lang="en-GB" dirty="0"/>
              <a:t>AR Coffee Machine Cappuccino Details</a:t>
            </a:r>
          </a:p>
        </p:txBody>
      </p:sp>
      <p:sp>
        <p:nvSpPr>
          <p:cNvPr id="5" name="Slide Number Placeholder 4">
            <a:extLst>
              <a:ext uri="{FF2B5EF4-FFF2-40B4-BE49-F238E27FC236}">
                <a16:creationId xmlns:a16="http://schemas.microsoft.com/office/drawing/2014/main" id="{8900F5A0-386C-4806-A855-9FE67235512D}"/>
              </a:ext>
            </a:extLst>
          </p:cNvPr>
          <p:cNvSpPr>
            <a:spLocks noGrp="1"/>
          </p:cNvSpPr>
          <p:nvPr>
            <p:ph type="sldNum" sz="quarter" idx="12"/>
          </p:nvPr>
        </p:nvSpPr>
        <p:spPr>
          <a:xfrm>
            <a:off x="10287000" y="6035040"/>
            <a:ext cx="838200" cy="365760"/>
          </a:xfrm>
        </p:spPr>
        <p:txBody>
          <a:bodyPr anchor="b">
            <a:normAutofit/>
          </a:bodyPr>
          <a:lstStyle/>
          <a:p>
            <a:pPr>
              <a:spcAft>
                <a:spcPts val="600"/>
              </a:spcAft>
            </a:pPr>
            <a:fld id="{34B7E4EF-A1BD-40F4-AB7B-04F084DD991D}" type="slidenum">
              <a:rPr lang="en-US" smtClean="0"/>
              <a:pPr>
                <a:spcAft>
                  <a:spcPts val="600"/>
                </a:spcAft>
              </a:pPr>
              <a:t>22</a:t>
            </a:fld>
            <a:endParaRPr lang="en-US"/>
          </a:p>
        </p:txBody>
      </p:sp>
      <p:pic>
        <p:nvPicPr>
          <p:cNvPr id="9" name="Content Placeholder 8" descr="A close up of a device&#10;&#10;Description automatically generated">
            <a:extLst>
              <a:ext uri="{FF2B5EF4-FFF2-40B4-BE49-F238E27FC236}">
                <a16:creationId xmlns:a16="http://schemas.microsoft.com/office/drawing/2014/main" id="{F25D2A4A-80DE-4C32-8196-7F817037FE6F}"/>
              </a:ext>
            </a:extLst>
          </p:cNvPr>
          <p:cNvPicPr>
            <a:picLocks noGrp="1" noChangeAspect="1"/>
          </p:cNvPicPr>
          <p:nvPr>
            <p:ph sz="half" idx="1"/>
          </p:nvPr>
        </p:nvPicPr>
        <p:blipFill>
          <a:blip r:embed="rId2"/>
          <a:stretch>
            <a:fillRect/>
          </a:stretch>
        </p:blipFill>
        <p:spPr>
          <a:xfrm>
            <a:off x="4213225" y="2144713"/>
            <a:ext cx="1841500" cy="3767138"/>
          </a:xfrm>
        </p:spPr>
      </p:pic>
      <p:pic>
        <p:nvPicPr>
          <p:cNvPr id="11" name="Content Placeholder 10" descr="A picture containing monitor, sitting, screen, small&#10;&#10;Description automatically generated">
            <a:extLst>
              <a:ext uri="{FF2B5EF4-FFF2-40B4-BE49-F238E27FC236}">
                <a16:creationId xmlns:a16="http://schemas.microsoft.com/office/drawing/2014/main" id="{B80B7951-E7DD-4342-A0B4-F0A4A37BFCDA}"/>
              </a:ext>
            </a:extLst>
          </p:cNvPr>
          <p:cNvPicPr>
            <a:picLocks noGrp="1" noChangeAspect="1"/>
          </p:cNvPicPr>
          <p:nvPr>
            <p:ph sz="half" idx="2"/>
          </p:nvPr>
        </p:nvPicPr>
        <p:blipFill>
          <a:blip r:embed="rId3"/>
          <a:stretch>
            <a:fillRect/>
          </a:stretch>
        </p:blipFill>
        <p:spPr>
          <a:xfrm>
            <a:off x="6137275" y="2144713"/>
            <a:ext cx="1841500" cy="3767138"/>
          </a:xfrm>
        </p:spPr>
      </p:pic>
    </p:spTree>
    <p:extLst>
      <p:ext uri="{BB962C8B-B14F-4D97-AF65-F5344CB8AC3E}">
        <p14:creationId xmlns:p14="http://schemas.microsoft.com/office/powerpoint/2010/main" val="300472878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1EF79-7F07-46E7-B95D-9AC65E76EDA0}"/>
              </a:ext>
            </a:extLst>
          </p:cNvPr>
          <p:cNvSpPr>
            <a:spLocks noGrp="1"/>
          </p:cNvSpPr>
          <p:nvPr>
            <p:ph type="title"/>
          </p:nvPr>
        </p:nvSpPr>
        <p:spPr>
          <a:xfrm>
            <a:off x="1066800" y="642594"/>
            <a:ext cx="10058400" cy="1371600"/>
          </a:xfrm>
        </p:spPr>
        <p:txBody>
          <a:bodyPr anchor="ctr">
            <a:normAutofit/>
          </a:bodyPr>
          <a:lstStyle/>
          <a:p>
            <a:r>
              <a:rPr lang="en-GB" dirty="0"/>
              <a:t>AR Coffee Machine Cappuccino Details</a:t>
            </a:r>
          </a:p>
        </p:txBody>
      </p:sp>
      <p:sp>
        <p:nvSpPr>
          <p:cNvPr id="5" name="Slide Number Placeholder 4">
            <a:extLst>
              <a:ext uri="{FF2B5EF4-FFF2-40B4-BE49-F238E27FC236}">
                <a16:creationId xmlns:a16="http://schemas.microsoft.com/office/drawing/2014/main" id="{8900F5A0-386C-4806-A855-9FE67235512D}"/>
              </a:ext>
            </a:extLst>
          </p:cNvPr>
          <p:cNvSpPr>
            <a:spLocks noGrp="1"/>
          </p:cNvSpPr>
          <p:nvPr>
            <p:ph type="sldNum" sz="quarter" idx="12"/>
          </p:nvPr>
        </p:nvSpPr>
        <p:spPr>
          <a:xfrm>
            <a:off x="10287000" y="6035040"/>
            <a:ext cx="838200" cy="365760"/>
          </a:xfrm>
        </p:spPr>
        <p:txBody>
          <a:bodyPr anchor="b">
            <a:normAutofit/>
          </a:bodyPr>
          <a:lstStyle/>
          <a:p>
            <a:pPr>
              <a:spcAft>
                <a:spcPts val="600"/>
              </a:spcAft>
            </a:pPr>
            <a:fld id="{34B7E4EF-A1BD-40F4-AB7B-04F084DD991D}" type="slidenum">
              <a:rPr lang="en-US" smtClean="0"/>
              <a:pPr>
                <a:spcAft>
                  <a:spcPts val="600"/>
                </a:spcAft>
              </a:pPr>
              <a:t>23</a:t>
            </a:fld>
            <a:endParaRPr lang="en-US"/>
          </a:p>
        </p:txBody>
      </p:sp>
      <p:pic>
        <p:nvPicPr>
          <p:cNvPr id="7" name="Content Placeholder 6">
            <a:extLst>
              <a:ext uri="{FF2B5EF4-FFF2-40B4-BE49-F238E27FC236}">
                <a16:creationId xmlns:a16="http://schemas.microsoft.com/office/drawing/2014/main" id="{B4F8EDCC-EEDD-46A7-9C59-57DDA7AED840}"/>
              </a:ext>
            </a:extLst>
          </p:cNvPr>
          <p:cNvPicPr>
            <a:picLocks noGrp="1" noChangeAspect="1"/>
          </p:cNvPicPr>
          <p:nvPr>
            <p:ph sz="half" idx="1"/>
          </p:nvPr>
        </p:nvPicPr>
        <p:blipFill>
          <a:blip r:embed="rId2"/>
          <a:stretch>
            <a:fillRect/>
          </a:stretch>
        </p:blipFill>
        <p:spPr>
          <a:xfrm>
            <a:off x="4213225" y="2144713"/>
            <a:ext cx="1841500" cy="3767138"/>
          </a:xfrm>
        </p:spPr>
      </p:pic>
      <p:pic>
        <p:nvPicPr>
          <p:cNvPr id="13" name="Content Placeholder 12">
            <a:extLst>
              <a:ext uri="{FF2B5EF4-FFF2-40B4-BE49-F238E27FC236}">
                <a16:creationId xmlns:a16="http://schemas.microsoft.com/office/drawing/2014/main" id="{9F59C52C-1958-4419-8056-02DD16D4BAF9}"/>
              </a:ext>
            </a:extLst>
          </p:cNvPr>
          <p:cNvPicPr>
            <a:picLocks noGrp="1" noChangeAspect="1"/>
          </p:cNvPicPr>
          <p:nvPr>
            <p:ph sz="half" idx="2"/>
          </p:nvPr>
        </p:nvPicPr>
        <p:blipFill>
          <a:blip r:embed="rId3"/>
          <a:stretch>
            <a:fillRect/>
          </a:stretch>
        </p:blipFill>
        <p:spPr>
          <a:xfrm>
            <a:off x="6137275" y="2144713"/>
            <a:ext cx="1841500" cy="3767138"/>
          </a:xfrm>
        </p:spPr>
      </p:pic>
    </p:spTree>
    <p:extLst>
      <p:ext uri="{BB962C8B-B14F-4D97-AF65-F5344CB8AC3E}">
        <p14:creationId xmlns:p14="http://schemas.microsoft.com/office/powerpoint/2010/main" val="287679688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435F7-62C0-4325-9DD8-A0190C4A3AF7}"/>
              </a:ext>
            </a:extLst>
          </p:cNvPr>
          <p:cNvSpPr>
            <a:spLocks noGrp="1"/>
          </p:cNvSpPr>
          <p:nvPr>
            <p:ph type="ctrTitle"/>
          </p:nvPr>
        </p:nvSpPr>
        <p:spPr/>
        <p:txBody>
          <a:bodyPr/>
          <a:lstStyle/>
          <a:p>
            <a:r>
              <a:rPr lang="en-GB" dirty="0"/>
              <a:t>Testing And Evaluation</a:t>
            </a:r>
          </a:p>
        </p:txBody>
      </p:sp>
      <p:sp>
        <p:nvSpPr>
          <p:cNvPr id="4" name="Slide Number Placeholder 3">
            <a:extLst>
              <a:ext uri="{FF2B5EF4-FFF2-40B4-BE49-F238E27FC236}">
                <a16:creationId xmlns:a16="http://schemas.microsoft.com/office/drawing/2014/main" id="{25C231AC-05F4-4F6D-939C-78AF7B2C2BF5}"/>
              </a:ext>
            </a:extLst>
          </p:cNvPr>
          <p:cNvSpPr>
            <a:spLocks noGrp="1"/>
          </p:cNvSpPr>
          <p:nvPr>
            <p:ph type="sldNum" sz="quarter" idx="12"/>
          </p:nvPr>
        </p:nvSpPr>
        <p:spPr/>
        <p:txBody>
          <a:bodyPr/>
          <a:lstStyle/>
          <a:p>
            <a:fld id="{34B7E4EF-A1BD-40F4-AB7B-04F084DD991D}" type="slidenum">
              <a:rPr lang="en-US" smtClean="0"/>
              <a:t>24</a:t>
            </a:fld>
            <a:endParaRPr lang="en-US" dirty="0"/>
          </a:p>
        </p:txBody>
      </p:sp>
    </p:spTree>
    <p:extLst>
      <p:ext uri="{BB962C8B-B14F-4D97-AF65-F5344CB8AC3E}">
        <p14:creationId xmlns:p14="http://schemas.microsoft.com/office/powerpoint/2010/main" val="330809989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A920A9-CADC-4AAC-9C53-22ED396DBC81}"/>
              </a:ext>
            </a:extLst>
          </p:cNvPr>
          <p:cNvSpPr>
            <a:spLocks noGrp="1"/>
          </p:cNvSpPr>
          <p:nvPr>
            <p:ph type="title"/>
          </p:nvPr>
        </p:nvSpPr>
        <p:spPr>
          <a:xfrm>
            <a:off x="1066800" y="642594"/>
            <a:ext cx="10058400" cy="1371600"/>
          </a:xfrm>
        </p:spPr>
        <p:txBody>
          <a:bodyPr anchor="ctr">
            <a:normAutofit/>
          </a:bodyPr>
          <a:lstStyle/>
          <a:p>
            <a:r>
              <a:rPr lang="en-GB" dirty="0"/>
              <a:t>Quantitative AR Testing</a:t>
            </a:r>
          </a:p>
        </p:txBody>
      </p:sp>
      <p:sp>
        <p:nvSpPr>
          <p:cNvPr id="5" name="Content Placeholder 4">
            <a:extLst>
              <a:ext uri="{FF2B5EF4-FFF2-40B4-BE49-F238E27FC236}">
                <a16:creationId xmlns:a16="http://schemas.microsoft.com/office/drawing/2014/main" id="{B60CBB50-426C-47B9-9005-19EC2FBD4CF1}"/>
              </a:ext>
            </a:extLst>
          </p:cNvPr>
          <p:cNvSpPr>
            <a:spLocks noGrp="1"/>
          </p:cNvSpPr>
          <p:nvPr>
            <p:ph idx="1"/>
          </p:nvPr>
        </p:nvSpPr>
        <p:spPr>
          <a:xfrm>
            <a:off x="1066800" y="2103120"/>
            <a:ext cx="10058400" cy="3849624"/>
          </a:xfrm>
        </p:spPr>
        <p:txBody>
          <a:bodyPr>
            <a:normAutofit/>
          </a:bodyPr>
          <a:lstStyle/>
          <a:p>
            <a:r>
              <a:rPr lang="en-GB" dirty="0"/>
              <a:t>Testing cannot be done on the algorithms’ performances of the library as developers do not have complete access to the API.</a:t>
            </a:r>
          </a:p>
          <a:p>
            <a:r>
              <a:rPr lang="en-GB" dirty="0"/>
              <a:t>Common methods of the AR app’s tests are on the following component:</a:t>
            </a:r>
          </a:p>
          <a:p>
            <a:pPr lvl="1"/>
            <a:r>
              <a:rPr lang="en-GB" sz="1500" dirty="0"/>
              <a:t>Colour Variance</a:t>
            </a:r>
          </a:p>
          <a:p>
            <a:pPr lvl="1"/>
            <a:r>
              <a:rPr lang="en-GB" sz="1500" dirty="0"/>
              <a:t>Distance Variance</a:t>
            </a:r>
          </a:p>
          <a:p>
            <a:pPr lvl="1"/>
            <a:r>
              <a:rPr lang="en-GB" sz="1500" dirty="0"/>
              <a:t>Orientation Variance</a:t>
            </a:r>
          </a:p>
          <a:p>
            <a:pPr lvl="1"/>
            <a:r>
              <a:rPr lang="en-GB" sz="1500" dirty="0"/>
              <a:t>Occlusion Variance</a:t>
            </a:r>
          </a:p>
          <a:p>
            <a:r>
              <a:rPr lang="en-GB" sz="1700" dirty="0"/>
              <a:t>Each test repeated a total of 21 times</a:t>
            </a:r>
          </a:p>
          <a:p>
            <a:pPr lvl="1"/>
            <a:r>
              <a:rPr lang="en-GB" sz="1500" dirty="0"/>
              <a:t>10 – Image Targets</a:t>
            </a:r>
          </a:p>
          <a:p>
            <a:pPr lvl="1"/>
            <a:r>
              <a:rPr lang="en-GB" sz="1500" dirty="0"/>
              <a:t>11 – Model Targets</a:t>
            </a:r>
          </a:p>
        </p:txBody>
      </p:sp>
      <p:sp>
        <p:nvSpPr>
          <p:cNvPr id="4" name="Slide Number Placeholder 3">
            <a:extLst>
              <a:ext uri="{FF2B5EF4-FFF2-40B4-BE49-F238E27FC236}">
                <a16:creationId xmlns:a16="http://schemas.microsoft.com/office/drawing/2014/main" id="{E25A145F-D501-46B3-B934-59ED39101EEE}"/>
              </a:ext>
            </a:extLst>
          </p:cNvPr>
          <p:cNvSpPr>
            <a:spLocks noGrp="1"/>
          </p:cNvSpPr>
          <p:nvPr>
            <p:ph type="sldNum" sz="quarter" idx="12"/>
          </p:nvPr>
        </p:nvSpPr>
        <p:spPr>
          <a:xfrm>
            <a:off x="10287000" y="6035040"/>
            <a:ext cx="838200" cy="365760"/>
          </a:xfrm>
        </p:spPr>
        <p:txBody>
          <a:bodyPr anchor="b">
            <a:normAutofit/>
          </a:bodyPr>
          <a:lstStyle/>
          <a:p>
            <a:pPr>
              <a:spcAft>
                <a:spcPts val="600"/>
              </a:spcAft>
            </a:pPr>
            <a:fld id="{34B7E4EF-A1BD-40F4-AB7B-04F084DD991D}" type="slidenum">
              <a:rPr lang="en-US" smtClean="0"/>
              <a:pPr>
                <a:spcAft>
                  <a:spcPts val="600"/>
                </a:spcAft>
              </a:pPr>
              <a:t>25</a:t>
            </a:fld>
            <a:endParaRPr lang="en-US"/>
          </a:p>
        </p:txBody>
      </p:sp>
    </p:spTree>
    <p:extLst>
      <p:ext uri="{BB962C8B-B14F-4D97-AF65-F5344CB8AC3E}">
        <p14:creationId xmlns:p14="http://schemas.microsoft.com/office/powerpoint/2010/main" val="184878987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AABD61-F265-4B0D-BF1C-50D2A2178C05}"/>
              </a:ext>
            </a:extLst>
          </p:cNvPr>
          <p:cNvSpPr>
            <a:spLocks noGrp="1"/>
          </p:cNvSpPr>
          <p:nvPr>
            <p:ph type="title"/>
          </p:nvPr>
        </p:nvSpPr>
        <p:spPr>
          <a:xfrm>
            <a:off x="1066800" y="642594"/>
            <a:ext cx="10058400" cy="1371600"/>
          </a:xfrm>
        </p:spPr>
        <p:txBody>
          <a:bodyPr anchor="ctr">
            <a:normAutofit/>
          </a:bodyPr>
          <a:lstStyle/>
          <a:p>
            <a:r>
              <a:rPr lang="en-GB" dirty="0"/>
              <a:t>Colour Variance</a:t>
            </a:r>
          </a:p>
        </p:txBody>
      </p:sp>
      <p:sp>
        <p:nvSpPr>
          <p:cNvPr id="18" name="Text Placeholder 2">
            <a:extLst>
              <a:ext uri="{FF2B5EF4-FFF2-40B4-BE49-F238E27FC236}">
                <a16:creationId xmlns:a16="http://schemas.microsoft.com/office/drawing/2014/main" id="{3D9FAF73-9BF8-4A01-ACFD-1B77C581E7D8}"/>
              </a:ext>
            </a:extLst>
          </p:cNvPr>
          <p:cNvSpPr>
            <a:spLocks noGrp="1"/>
          </p:cNvSpPr>
          <p:nvPr>
            <p:ph type="body" idx="1"/>
          </p:nvPr>
        </p:nvSpPr>
        <p:spPr>
          <a:xfrm>
            <a:off x="1069848" y="2074334"/>
            <a:ext cx="4663440" cy="640080"/>
          </a:xfrm>
        </p:spPr>
        <p:txBody>
          <a:bodyPr/>
          <a:lstStyle/>
          <a:p>
            <a:pPr algn="ctr"/>
            <a:r>
              <a:rPr lang="en-US" dirty="0"/>
              <a:t>Image Targets</a:t>
            </a:r>
          </a:p>
        </p:txBody>
      </p:sp>
      <p:pic>
        <p:nvPicPr>
          <p:cNvPr id="13" name="Content Placeholder 12">
            <a:extLst>
              <a:ext uri="{FF2B5EF4-FFF2-40B4-BE49-F238E27FC236}">
                <a16:creationId xmlns:a16="http://schemas.microsoft.com/office/drawing/2014/main" id="{B120388F-6F74-4FC0-A026-4B86DF97B55D}"/>
              </a:ext>
            </a:extLst>
          </p:cNvPr>
          <p:cNvPicPr>
            <a:picLocks noGrp="1" noChangeAspect="1"/>
          </p:cNvPicPr>
          <p:nvPr>
            <p:ph sz="half" idx="2"/>
          </p:nvPr>
        </p:nvPicPr>
        <p:blipFill>
          <a:blip r:embed="rId2"/>
          <a:stretch>
            <a:fillRect/>
          </a:stretch>
        </p:blipFill>
        <p:spPr>
          <a:xfrm>
            <a:off x="1069848" y="3301793"/>
            <a:ext cx="4663440" cy="2145182"/>
          </a:xfrm>
          <a:noFill/>
        </p:spPr>
      </p:pic>
      <p:sp>
        <p:nvSpPr>
          <p:cNvPr id="20" name="Text Placeholder 4">
            <a:extLst>
              <a:ext uri="{FF2B5EF4-FFF2-40B4-BE49-F238E27FC236}">
                <a16:creationId xmlns:a16="http://schemas.microsoft.com/office/drawing/2014/main" id="{6138666E-8E65-46A7-97BB-7439A397BCD4}"/>
              </a:ext>
            </a:extLst>
          </p:cNvPr>
          <p:cNvSpPr>
            <a:spLocks noGrp="1"/>
          </p:cNvSpPr>
          <p:nvPr>
            <p:ph type="body" sz="quarter" idx="3"/>
          </p:nvPr>
        </p:nvSpPr>
        <p:spPr>
          <a:xfrm>
            <a:off x="6458712" y="2074334"/>
            <a:ext cx="4663440" cy="640080"/>
          </a:xfrm>
        </p:spPr>
        <p:txBody>
          <a:bodyPr/>
          <a:lstStyle/>
          <a:p>
            <a:pPr algn="ctr"/>
            <a:r>
              <a:rPr lang="en-US" dirty="0"/>
              <a:t>Model Targets</a:t>
            </a:r>
          </a:p>
        </p:txBody>
      </p:sp>
      <p:pic>
        <p:nvPicPr>
          <p:cNvPr id="9" name="Content Placeholder 8">
            <a:extLst>
              <a:ext uri="{FF2B5EF4-FFF2-40B4-BE49-F238E27FC236}">
                <a16:creationId xmlns:a16="http://schemas.microsoft.com/office/drawing/2014/main" id="{4850C066-7188-4F11-BCBB-FED9CE9A68B7}"/>
              </a:ext>
            </a:extLst>
          </p:cNvPr>
          <p:cNvPicPr>
            <a:picLocks noGrp="1" noChangeAspect="1"/>
          </p:cNvPicPr>
          <p:nvPr>
            <p:ph sz="quarter" idx="4"/>
          </p:nvPr>
        </p:nvPicPr>
        <p:blipFill>
          <a:blip r:embed="rId3"/>
          <a:stretch>
            <a:fillRect/>
          </a:stretch>
        </p:blipFill>
        <p:spPr>
          <a:xfrm>
            <a:off x="6458712" y="3261329"/>
            <a:ext cx="4663440" cy="2226792"/>
          </a:xfrm>
          <a:noFill/>
        </p:spPr>
      </p:pic>
      <p:sp>
        <p:nvSpPr>
          <p:cNvPr id="5" name="Slide Number Placeholder 4">
            <a:extLst>
              <a:ext uri="{FF2B5EF4-FFF2-40B4-BE49-F238E27FC236}">
                <a16:creationId xmlns:a16="http://schemas.microsoft.com/office/drawing/2014/main" id="{1C0B0FFA-B7C6-4F37-8A42-A47BD6ACC0B3}"/>
              </a:ext>
            </a:extLst>
          </p:cNvPr>
          <p:cNvSpPr>
            <a:spLocks noGrp="1"/>
          </p:cNvSpPr>
          <p:nvPr>
            <p:ph type="sldNum" sz="quarter" idx="12"/>
          </p:nvPr>
        </p:nvSpPr>
        <p:spPr>
          <a:xfrm>
            <a:off x="10287000" y="6035040"/>
            <a:ext cx="838200" cy="365760"/>
          </a:xfrm>
        </p:spPr>
        <p:txBody>
          <a:bodyPr anchor="b">
            <a:normAutofit/>
          </a:bodyPr>
          <a:lstStyle/>
          <a:p>
            <a:pPr>
              <a:spcAft>
                <a:spcPts val="600"/>
              </a:spcAft>
            </a:pPr>
            <a:fld id="{34B7E4EF-A1BD-40F4-AB7B-04F084DD991D}" type="slidenum">
              <a:rPr lang="en-US" smtClean="0"/>
              <a:pPr>
                <a:spcAft>
                  <a:spcPts val="600"/>
                </a:spcAft>
              </a:pPr>
              <a:t>26</a:t>
            </a:fld>
            <a:endParaRPr lang="en-US"/>
          </a:p>
        </p:txBody>
      </p:sp>
    </p:spTree>
    <p:extLst>
      <p:ext uri="{BB962C8B-B14F-4D97-AF65-F5344CB8AC3E}">
        <p14:creationId xmlns:p14="http://schemas.microsoft.com/office/powerpoint/2010/main" val="27363985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AABD61-F265-4B0D-BF1C-50D2A2178C05}"/>
              </a:ext>
            </a:extLst>
          </p:cNvPr>
          <p:cNvSpPr>
            <a:spLocks noGrp="1"/>
          </p:cNvSpPr>
          <p:nvPr>
            <p:ph type="title"/>
          </p:nvPr>
        </p:nvSpPr>
        <p:spPr>
          <a:xfrm>
            <a:off x="1066800" y="642594"/>
            <a:ext cx="10058400" cy="1371600"/>
          </a:xfrm>
        </p:spPr>
        <p:txBody>
          <a:bodyPr anchor="ctr">
            <a:normAutofit/>
          </a:bodyPr>
          <a:lstStyle/>
          <a:p>
            <a:r>
              <a:rPr lang="en-GB" dirty="0"/>
              <a:t>Orientation Variance</a:t>
            </a:r>
          </a:p>
        </p:txBody>
      </p:sp>
      <p:sp>
        <p:nvSpPr>
          <p:cNvPr id="14" name="Text Placeholder 2">
            <a:extLst>
              <a:ext uri="{FF2B5EF4-FFF2-40B4-BE49-F238E27FC236}">
                <a16:creationId xmlns:a16="http://schemas.microsoft.com/office/drawing/2014/main" id="{FC95218F-A4E6-4C68-9184-326AF1AE08E3}"/>
              </a:ext>
            </a:extLst>
          </p:cNvPr>
          <p:cNvSpPr>
            <a:spLocks noGrp="1"/>
          </p:cNvSpPr>
          <p:nvPr>
            <p:ph type="body" idx="1"/>
          </p:nvPr>
        </p:nvSpPr>
        <p:spPr>
          <a:xfrm>
            <a:off x="1069848" y="2074334"/>
            <a:ext cx="4663440" cy="640080"/>
          </a:xfrm>
        </p:spPr>
        <p:txBody>
          <a:bodyPr/>
          <a:lstStyle/>
          <a:p>
            <a:pPr algn="ctr"/>
            <a:r>
              <a:rPr lang="en-US" dirty="0"/>
              <a:t>Image Targets</a:t>
            </a:r>
          </a:p>
        </p:txBody>
      </p:sp>
      <p:sp>
        <p:nvSpPr>
          <p:cNvPr id="16" name="Text Placeholder 4">
            <a:extLst>
              <a:ext uri="{FF2B5EF4-FFF2-40B4-BE49-F238E27FC236}">
                <a16:creationId xmlns:a16="http://schemas.microsoft.com/office/drawing/2014/main" id="{1D46E20D-49B6-4DC6-84BA-414D5C2CE3CA}"/>
              </a:ext>
            </a:extLst>
          </p:cNvPr>
          <p:cNvSpPr>
            <a:spLocks noGrp="1"/>
          </p:cNvSpPr>
          <p:nvPr>
            <p:ph type="body" sz="quarter" idx="3"/>
          </p:nvPr>
        </p:nvSpPr>
        <p:spPr>
          <a:xfrm>
            <a:off x="6458712" y="2074334"/>
            <a:ext cx="4663440" cy="640080"/>
          </a:xfrm>
        </p:spPr>
        <p:txBody>
          <a:bodyPr/>
          <a:lstStyle/>
          <a:p>
            <a:pPr algn="ctr"/>
            <a:r>
              <a:rPr lang="en-US" dirty="0"/>
              <a:t>Model Targets</a:t>
            </a:r>
          </a:p>
        </p:txBody>
      </p:sp>
      <p:sp>
        <p:nvSpPr>
          <p:cNvPr id="5" name="Slide Number Placeholder 4">
            <a:extLst>
              <a:ext uri="{FF2B5EF4-FFF2-40B4-BE49-F238E27FC236}">
                <a16:creationId xmlns:a16="http://schemas.microsoft.com/office/drawing/2014/main" id="{1C0B0FFA-B7C6-4F37-8A42-A47BD6ACC0B3}"/>
              </a:ext>
            </a:extLst>
          </p:cNvPr>
          <p:cNvSpPr>
            <a:spLocks noGrp="1"/>
          </p:cNvSpPr>
          <p:nvPr>
            <p:ph type="sldNum" sz="quarter" idx="12"/>
          </p:nvPr>
        </p:nvSpPr>
        <p:spPr>
          <a:xfrm>
            <a:off x="10287000" y="6035040"/>
            <a:ext cx="838200" cy="365760"/>
          </a:xfrm>
        </p:spPr>
        <p:txBody>
          <a:bodyPr anchor="b">
            <a:normAutofit/>
          </a:bodyPr>
          <a:lstStyle/>
          <a:p>
            <a:pPr>
              <a:spcAft>
                <a:spcPts val="600"/>
              </a:spcAft>
            </a:pPr>
            <a:fld id="{34B7E4EF-A1BD-40F4-AB7B-04F084DD991D}" type="slidenum">
              <a:rPr lang="en-US" smtClean="0"/>
              <a:pPr>
                <a:spcAft>
                  <a:spcPts val="600"/>
                </a:spcAft>
              </a:pPr>
              <a:t>27</a:t>
            </a:fld>
            <a:endParaRPr lang="en-US"/>
          </a:p>
        </p:txBody>
      </p:sp>
      <p:pic>
        <p:nvPicPr>
          <p:cNvPr id="11" name="Content Placeholder 10">
            <a:extLst>
              <a:ext uri="{FF2B5EF4-FFF2-40B4-BE49-F238E27FC236}">
                <a16:creationId xmlns:a16="http://schemas.microsoft.com/office/drawing/2014/main" id="{C88A4740-3B10-431B-8DF0-7310E4F14718}"/>
              </a:ext>
            </a:extLst>
          </p:cNvPr>
          <p:cNvPicPr>
            <a:picLocks noGrp="1" noChangeAspect="1"/>
          </p:cNvPicPr>
          <p:nvPr>
            <p:ph sz="half" idx="2"/>
          </p:nvPr>
        </p:nvPicPr>
        <p:blipFill>
          <a:blip r:embed="rId2"/>
          <a:stretch>
            <a:fillRect/>
          </a:stretch>
        </p:blipFill>
        <p:spPr>
          <a:xfrm>
            <a:off x="1069975" y="3248545"/>
            <a:ext cx="4664075" cy="2251622"/>
          </a:xfrm>
        </p:spPr>
      </p:pic>
      <p:pic>
        <p:nvPicPr>
          <p:cNvPr id="19" name="Content Placeholder 18" descr="A picture containing drawing, computer&#10;&#10;Description automatically generated">
            <a:extLst>
              <a:ext uri="{FF2B5EF4-FFF2-40B4-BE49-F238E27FC236}">
                <a16:creationId xmlns:a16="http://schemas.microsoft.com/office/drawing/2014/main" id="{BA391311-0E32-4BB6-9D08-274A4A4C5295}"/>
              </a:ext>
            </a:extLst>
          </p:cNvPr>
          <p:cNvPicPr>
            <a:picLocks noGrp="1" noChangeAspect="1"/>
          </p:cNvPicPr>
          <p:nvPr>
            <p:ph sz="quarter" idx="4"/>
          </p:nvPr>
        </p:nvPicPr>
        <p:blipFill>
          <a:blip r:embed="rId3"/>
          <a:stretch>
            <a:fillRect/>
          </a:stretch>
        </p:blipFill>
        <p:spPr>
          <a:xfrm>
            <a:off x="6457950" y="3224001"/>
            <a:ext cx="4664075" cy="2300711"/>
          </a:xfrm>
        </p:spPr>
      </p:pic>
    </p:spTree>
    <p:extLst>
      <p:ext uri="{BB962C8B-B14F-4D97-AF65-F5344CB8AC3E}">
        <p14:creationId xmlns:p14="http://schemas.microsoft.com/office/powerpoint/2010/main" val="396710053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AABD61-F265-4B0D-BF1C-50D2A2178C05}"/>
              </a:ext>
            </a:extLst>
          </p:cNvPr>
          <p:cNvSpPr>
            <a:spLocks noGrp="1"/>
          </p:cNvSpPr>
          <p:nvPr>
            <p:ph type="title"/>
          </p:nvPr>
        </p:nvSpPr>
        <p:spPr>
          <a:xfrm>
            <a:off x="1066800" y="642594"/>
            <a:ext cx="10058400" cy="1371600"/>
          </a:xfrm>
        </p:spPr>
        <p:txBody>
          <a:bodyPr anchor="ctr">
            <a:normAutofit/>
          </a:bodyPr>
          <a:lstStyle/>
          <a:p>
            <a:r>
              <a:rPr lang="en-GB" dirty="0"/>
              <a:t>Distance Variance</a:t>
            </a:r>
          </a:p>
        </p:txBody>
      </p:sp>
      <p:sp>
        <p:nvSpPr>
          <p:cNvPr id="14" name="Text Placeholder 2">
            <a:extLst>
              <a:ext uri="{FF2B5EF4-FFF2-40B4-BE49-F238E27FC236}">
                <a16:creationId xmlns:a16="http://schemas.microsoft.com/office/drawing/2014/main" id="{FC95218F-A4E6-4C68-9184-326AF1AE08E3}"/>
              </a:ext>
            </a:extLst>
          </p:cNvPr>
          <p:cNvSpPr>
            <a:spLocks noGrp="1"/>
          </p:cNvSpPr>
          <p:nvPr>
            <p:ph type="body" idx="1"/>
          </p:nvPr>
        </p:nvSpPr>
        <p:spPr>
          <a:xfrm>
            <a:off x="1069848" y="2074334"/>
            <a:ext cx="4663440" cy="640080"/>
          </a:xfrm>
        </p:spPr>
        <p:txBody>
          <a:bodyPr/>
          <a:lstStyle/>
          <a:p>
            <a:pPr algn="ctr"/>
            <a:r>
              <a:rPr lang="en-US" dirty="0"/>
              <a:t>Image Targets</a:t>
            </a:r>
          </a:p>
        </p:txBody>
      </p:sp>
      <p:sp>
        <p:nvSpPr>
          <p:cNvPr id="16" name="Text Placeholder 4">
            <a:extLst>
              <a:ext uri="{FF2B5EF4-FFF2-40B4-BE49-F238E27FC236}">
                <a16:creationId xmlns:a16="http://schemas.microsoft.com/office/drawing/2014/main" id="{1D46E20D-49B6-4DC6-84BA-414D5C2CE3CA}"/>
              </a:ext>
            </a:extLst>
          </p:cNvPr>
          <p:cNvSpPr>
            <a:spLocks noGrp="1"/>
          </p:cNvSpPr>
          <p:nvPr>
            <p:ph type="body" sz="quarter" idx="3"/>
          </p:nvPr>
        </p:nvSpPr>
        <p:spPr>
          <a:xfrm>
            <a:off x="6458712" y="2074334"/>
            <a:ext cx="4663440" cy="640080"/>
          </a:xfrm>
        </p:spPr>
        <p:txBody>
          <a:bodyPr/>
          <a:lstStyle/>
          <a:p>
            <a:pPr algn="ctr"/>
            <a:r>
              <a:rPr lang="en-US" dirty="0"/>
              <a:t>Model Targets</a:t>
            </a:r>
          </a:p>
        </p:txBody>
      </p:sp>
      <p:sp>
        <p:nvSpPr>
          <p:cNvPr id="5" name="Slide Number Placeholder 4">
            <a:extLst>
              <a:ext uri="{FF2B5EF4-FFF2-40B4-BE49-F238E27FC236}">
                <a16:creationId xmlns:a16="http://schemas.microsoft.com/office/drawing/2014/main" id="{1C0B0FFA-B7C6-4F37-8A42-A47BD6ACC0B3}"/>
              </a:ext>
            </a:extLst>
          </p:cNvPr>
          <p:cNvSpPr>
            <a:spLocks noGrp="1"/>
          </p:cNvSpPr>
          <p:nvPr>
            <p:ph type="sldNum" sz="quarter" idx="12"/>
          </p:nvPr>
        </p:nvSpPr>
        <p:spPr>
          <a:xfrm>
            <a:off x="10287000" y="6035040"/>
            <a:ext cx="838200" cy="365760"/>
          </a:xfrm>
        </p:spPr>
        <p:txBody>
          <a:bodyPr anchor="b">
            <a:normAutofit/>
          </a:bodyPr>
          <a:lstStyle/>
          <a:p>
            <a:pPr>
              <a:spcAft>
                <a:spcPts val="600"/>
              </a:spcAft>
            </a:pPr>
            <a:fld id="{34B7E4EF-A1BD-40F4-AB7B-04F084DD991D}" type="slidenum">
              <a:rPr lang="en-US" smtClean="0"/>
              <a:pPr>
                <a:spcAft>
                  <a:spcPts val="600"/>
                </a:spcAft>
              </a:pPr>
              <a:t>28</a:t>
            </a:fld>
            <a:endParaRPr lang="en-US"/>
          </a:p>
        </p:txBody>
      </p:sp>
      <p:pic>
        <p:nvPicPr>
          <p:cNvPr id="8" name="Content Placeholder 7">
            <a:extLst>
              <a:ext uri="{FF2B5EF4-FFF2-40B4-BE49-F238E27FC236}">
                <a16:creationId xmlns:a16="http://schemas.microsoft.com/office/drawing/2014/main" id="{0E47E7FC-A9D7-4DF9-BA95-CF9C03A068A9}"/>
              </a:ext>
            </a:extLst>
          </p:cNvPr>
          <p:cNvPicPr>
            <a:picLocks noGrp="1" noChangeAspect="1"/>
          </p:cNvPicPr>
          <p:nvPr>
            <p:ph sz="half" idx="2"/>
          </p:nvPr>
        </p:nvPicPr>
        <p:blipFill>
          <a:blip r:embed="rId2"/>
          <a:stretch>
            <a:fillRect/>
          </a:stretch>
        </p:blipFill>
        <p:spPr>
          <a:xfrm>
            <a:off x="1069975" y="3335026"/>
            <a:ext cx="4664075" cy="2078660"/>
          </a:xfrm>
        </p:spPr>
      </p:pic>
      <p:pic>
        <p:nvPicPr>
          <p:cNvPr id="13" name="Content Placeholder 12" descr="A close up of a computer&#10;&#10;Description automatically generated">
            <a:extLst>
              <a:ext uri="{FF2B5EF4-FFF2-40B4-BE49-F238E27FC236}">
                <a16:creationId xmlns:a16="http://schemas.microsoft.com/office/drawing/2014/main" id="{A0C87D48-5D35-4C79-9226-E9B872CB94CE}"/>
              </a:ext>
            </a:extLst>
          </p:cNvPr>
          <p:cNvPicPr>
            <a:picLocks noGrp="1" noChangeAspect="1"/>
          </p:cNvPicPr>
          <p:nvPr>
            <p:ph sz="quarter" idx="4"/>
          </p:nvPr>
        </p:nvPicPr>
        <p:blipFill>
          <a:blip r:embed="rId3"/>
          <a:stretch>
            <a:fillRect/>
          </a:stretch>
        </p:blipFill>
        <p:spPr>
          <a:xfrm>
            <a:off x="6281892" y="3335027"/>
            <a:ext cx="5016190" cy="2078660"/>
          </a:xfrm>
        </p:spPr>
      </p:pic>
    </p:spTree>
    <p:extLst>
      <p:ext uri="{BB962C8B-B14F-4D97-AF65-F5344CB8AC3E}">
        <p14:creationId xmlns:p14="http://schemas.microsoft.com/office/powerpoint/2010/main" val="405605650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AABD61-F265-4B0D-BF1C-50D2A2178C05}"/>
              </a:ext>
            </a:extLst>
          </p:cNvPr>
          <p:cNvSpPr>
            <a:spLocks noGrp="1"/>
          </p:cNvSpPr>
          <p:nvPr>
            <p:ph type="title"/>
          </p:nvPr>
        </p:nvSpPr>
        <p:spPr>
          <a:xfrm>
            <a:off x="1066800" y="642594"/>
            <a:ext cx="10058400" cy="1371600"/>
          </a:xfrm>
        </p:spPr>
        <p:txBody>
          <a:bodyPr anchor="ctr">
            <a:normAutofit/>
          </a:bodyPr>
          <a:lstStyle/>
          <a:p>
            <a:r>
              <a:rPr lang="en-GB" dirty="0"/>
              <a:t>Occlusion Variance</a:t>
            </a:r>
          </a:p>
        </p:txBody>
      </p:sp>
      <p:sp>
        <p:nvSpPr>
          <p:cNvPr id="14" name="Text Placeholder 2">
            <a:extLst>
              <a:ext uri="{FF2B5EF4-FFF2-40B4-BE49-F238E27FC236}">
                <a16:creationId xmlns:a16="http://schemas.microsoft.com/office/drawing/2014/main" id="{DC4ABB13-4C0D-49C2-A26C-2C749DEEA612}"/>
              </a:ext>
            </a:extLst>
          </p:cNvPr>
          <p:cNvSpPr>
            <a:spLocks noGrp="1"/>
          </p:cNvSpPr>
          <p:nvPr>
            <p:ph type="body" idx="1"/>
          </p:nvPr>
        </p:nvSpPr>
        <p:spPr>
          <a:xfrm>
            <a:off x="1069848" y="2074334"/>
            <a:ext cx="4663440" cy="640080"/>
          </a:xfrm>
        </p:spPr>
        <p:txBody>
          <a:bodyPr/>
          <a:lstStyle/>
          <a:p>
            <a:pPr algn="ctr"/>
            <a:r>
              <a:rPr lang="en-US" dirty="0"/>
              <a:t>Image Targets</a:t>
            </a:r>
          </a:p>
        </p:txBody>
      </p:sp>
      <p:sp>
        <p:nvSpPr>
          <p:cNvPr id="16" name="Text Placeholder 4">
            <a:extLst>
              <a:ext uri="{FF2B5EF4-FFF2-40B4-BE49-F238E27FC236}">
                <a16:creationId xmlns:a16="http://schemas.microsoft.com/office/drawing/2014/main" id="{F4B4E707-6B77-4396-89D3-0D79EE75DFF5}"/>
              </a:ext>
            </a:extLst>
          </p:cNvPr>
          <p:cNvSpPr>
            <a:spLocks noGrp="1"/>
          </p:cNvSpPr>
          <p:nvPr>
            <p:ph type="body" sz="quarter" idx="3"/>
          </p:nvPr>
        </p:nvSpPr>
        <p:spPr>
          <a:xfrm>
            <a:off x="6458712" y="2074334"/>
            <a:ext cx="4663440" cy="640080"/>
          </a:xfrm>
        </p:spPr>
        <p:txBody>
          <a:bodyPr/>
          <a:lstStyle/>
          <a:p>
            <a:pPr algn="ctr"/>
            <a:r>
              <a:rPr lang="en-US" dirty="0"/>
              <a:t>Model Targets</a:t>
            </a:r>
          </a:p>
        </p:txBody>
      </p:sp>
      <p:sp>
        <p:nvSpPr>
          <p:cNvPr id="5" name="Slide Number Placeholder 4">
            <a:extLst>
              <a:ext uri="{FF2B5EF4-FFF2-40B4-BE49-F238E27FC236}">
                <a16:creationId xmlns:a16="http://schemas.microsoft.com/office/drawing/2014/main" id="{1C0B0FFA-B7C6-4F37-8A42-A47BD6ACC0B3}"/>
              </a:ext>
            </a:extLst>
          </p:cNvPr>
          <p:cNvSpPr>
            <a:spLocks noGrp="1"/>
          </p:cNvSpPr>
          <p:nvPr>
            <p:ph type="sldNum" sz="quarter" idx="12"/>
          </p:nvPr>
        </p:nvSpPr>
        <p:spPr>
          <a:xfrm>
            <a:off x="10287000" y="6035040"/>
            <a:ext cx="838200" cy="365760"/>
          </a:xfrm>
        </p:spPr>
        <p:txBody>
          <a:bodyPr anchor="b">
            <a:normAutofit/>
          </a:bodyPr>
          <a:lstStyle/>
          <a:p>
            <a:pPr>
              <a:spcAft>
                <a:spcPts val="600"/>
              </a:spcAft>
            </a:pPr>
            <a:fld id="{34B7E4EF-A1BD-40F4-AB7B-04F084DD991D}" type="slidenum">
              <a:rPr lang="en-US" smtClean="0"/>
              <a:pPr>
                <a:spcAft>
                  <a:spcPts val="600"/>
                </a:spcAft>
              </a:pPr>
              <a:t>29</a:t>
            </a:fld>
            <a:endParaRPr lang="en-US"/>
          </a:p>
        </p:txBody>
      </p:sp>
      <p:pic>
        <p:nvPicPr>
          <p:cNvPr id="11" name="Content Placeholder 10">
            <a:extLst>
              <a:ext uri="{FF2B5EF4-FFF2-40B4-BE49-F238E27FC236}">
                <a16:creationId xmlns:a16="http://schemas.microsoft.com/office/drawing/2014/main" id="{09205A4F-1474-41DC-A634-4B30FF0C92F7}"/>
              </a:ext>
            </a:extLst>
          </p:cNvPr>
          <p:cNvPicPr>
            <a:picLocks noGrp="1" noChangeAspect="1"/>
          </p:cNvPicPr>
          <p:nvPr>
            <p:ph sz="half" idx="2"/>
          </p:nvPr>
        </p:nvPicPr>
        <p:blipFill>
          <a:blip r:embed="rId2"/>
          <a:stretch>
            <a:fillRect/>
          </a:stretch>
        </p:blipFill>
        <p:spPr>
          <a:xfrm>
            <a:off x="1069975" y="3303754"/>
            <a:ext cx="4664075" cy="2141205"/>
          </a:xfrm>
        </p:spPr>
      </p:pic>
      <p:pic>
        <p:nvPicPr>
          <p:cNvPr id="13" name="Content Placeholder 12">
            <a:extLst>
              <a:ext uri="{FF2B5EF4-FFF2-40B4-BE49-F238E27FC236}">
                <a16:creationId xmlns:a16="http://schemas.microsoft.com/office/drawing/2014/main" id="{F627E347-56B4-4A4C-B807-DAA9322AF168}"/>
              </a:ext>
            </a:extLst>
          </p:cNvPr>
          <p:cNvPicPr>
            <a:picLocks noGrp="1" noChangeAspect="1"/>
          </p:cNvPicPr>
          <p:nvPr>
            <p:ph sz="quarter" idx="4"/>
          </p:nvPr>
        </p:nvPicPr>
        <p:blipFill>
          <a:blip r:embed="rId3"/>
          <a:stretch>
            <a:fillRect/>
          </a:stretch>
        </p:blipFill>
        <p:spPr>
          <a:xfrm>
            <a:off x="6457950" y="3300854"/>
            <a:ext cx="4664075" cy="2147005"/>
          </a:xfrm>
        </p:spPr>
      </p:pic>
    </p:spTree>
    <p:extLst>
      <p:ext uri="{BB962C8B-B14F-4D97-AF65-F5344CB8AC3E}">
        <p14:creationId xmlns:p14="http://schemas.microsoft.com/office/powerpoint/2010/main" val="36194742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F29B8A-FB52-4EDA-AE70-FA4AFD9811B4}"/>
              </a:ext>
            </a:extLst>
          </p:cNvPr>
          <p:cNvSpPr>
            <a:spLocks noGrp="1"/>
          </p:cNvSpPr>
          <p:nvPr>
            <p:ph type="title"/>
          </p:nvPr>
        </p:nvSpPr>
        <p:spPr>
          <a:xfrm>
            <a:off x="1066800" y="642594"/>
            <a:ext cx="10058400" cy="1371600"/>
          </a:xfrm>
        </p:spPr>
        <p:txBody>
          <a:bodyPr anchor="ctr">
            <a:normAutofit/>
          </a:bodyPr>
          <a:lstStyle/>
          <a:p>
            <a:r>
              <a:rPr lang="en-GB" dirty="0"/>
              <a:t>Problem Definition</a:t>
            </a:r>
          </a:p>
        </p:txBody>
      </p:sp>
      <p:sp>
        <p:nvSpPr>
          <p:cNvPr id="3" name="Content Placeholder 2">
            <a:extLst>
              <a:ext uri="{FF2B5EF4-FFF2-40B4-BE49-F238E27FC236}">
                <a16:creationId xmlns:a16="http://schemas.microsoft.com/office/drawing/2014/main" id="{5094AC45-3BFA-418B-96B1-373961A839AD}"/>
              </a:ext>
            </a:extLst>
          </p:cNvPr>
          <p:cNvSpPr>
            <a:spLocks noGrp="1"/>
          </p:cNvSpPr>
          <p:nvPr>
            <p:ph sz="half" idx="1"/>
          </p:nvPr>
        </p:nvSpPr>
        <p:spPr>
          <a:xfrm>
            <a:off x="1066800" y="2103120"/>
            <a:ext cx="4663440" cy="3749040"/>
          </a:xfrm>
        </p:spPr>
        <p:txBody>
          <a:bodyPr>
            <a:normAutofit/>
          </a:bodyPr>
          <a:lstStyle/>
          <a:p>
            <a:r>
              <a:rPr lang="en-GB" sz="1700"/>
              <a:t>To build a real-time assisting application which can help interns and visitors easily adjust within a workplace</a:t>
            </a:r>
          </a:p>
          <a:p>
            <a:r>
              <a:rPr lang="en-GB" sz="1700"/>
              <a:t>An application which would address job-fit and job-stress for new employees</a:t>
            </a:r>
          </a:p>
          <a:p>
            <a:r>
              <a:rPr lang="en-GB" sz="1700"/>
              <a:t>To provide an assistant augmented reality application</a:t>
            </a:r>
          </a:p>
          <a:p>
            <a:r>
              <a:rPr lang="en-GB" sz="1700"/>
              <a:t>Choosing the right AR and recommendation techniques for the right context in which they are to be applied in.</a:t>
            </a:r>
          </a:p>
          <a:p>
            <a:endParaRPr lang="en-GB" sz="1700"/>
          </a:p>
        </p:txBody>
      </p:sp>
      <p:pic>
        <p:nvPicPr>
          <p:cNvPr id="5" name="Picture 4" descr="A person standing in front of a computer&#10;&#10;Description automatically generated">
            <a:extLst>
              <a:ext uri="{FF2B5EF4-FFF2-40B4-BE49-F238E27FC236}">
                <a16:creationId xmlns:a16="http://schemas.microsoft.com/office/drawing/2014/main" id="{3A512169-B55E-4FCB-BC69-B97A04D28E93}"/>
              </a:ext>
            </a:extLst>
          </p:cNvPr>
          <p:cNvPicPr>
            <a:picLocks noChangeAspect="1"/>
          </p:cNvPicPr>
          <p:nvPr/>
        </p:nvPicPr>
        <p:blipFill>
          <a:blip r:embed="rId2"/>
          <a:stretch>
            <a:fillRect/>
          </a:stretch>
        </p:blipFill>
        <p:spPr>
          <a:xfrm>
            <a:off x="6461760" y="2263826"/>
            <a:ext cx="4663440" cy="3427628"/>
          </a:xfrm>
          <a:prstGeom prst="rect">
            <a:avLst/>
          </a:prstGeom>
          <a:noFill/>
        </p:spPr>
      </p:pic>
      <p:sp>
        <p:nvSpPr>
          <p:cNvPr id="6" name="Slide Number Placeholder 5">
            <a:extLst>
              <a:ext uri="{FF2B5EF4-FFF2-40B4-BE49-F238E27FC236}">
                <a16:creationId xmlns:a16="http://schemas.microsoft.com/office/drawing/2014/main" id="{3A2F1EF8-28A2-4F05-8B42-59092BDED0B8}"/>
              </a:ext>
            </a:extLst>
          </p:cNvPr>
          <p:cNvSpPr>
            <a:spLocks noGrp="1"/>
          </p:cNvSpPr>
          <p:nvPr>
            <p:ph type="sldNum" sz="quarter" idx="12"/>
          </p:nvPr>
        </p:nvSpPr>
        <p:spPr/>
        <p:txBody>
          <a:bodyPr/>
          <a:lstStyle/>
          <a:p>
            <a:fld id="{34B7E4EF-A1BD-40F4-AB7B-04F084DD991D}" type="slidenum">
              <a:rPr lang="en-US" smtClean="0"/>
              <a:t>3</a:t>
            </a:fld>
            <a:endParaRPr lang="en-US" dirty="0"/>
          </a:p>
        </p:txBody>
      </p:sp>
    </p:spTree>
    <p:extLst>
      <p:ext uri="{BB962C8B-B14F-4D97-AF65-F5344CB8AC3E}">
        <p14:creationId xmlns:p14="http://schemas.microsoft.com/office/powerpoint/2010/main" val="44005998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A920A9-CADC-4AAC-9C53-22ED396DBC81}"/>
              </a:ext>
            </a:extLst>
          </p:cNvPr>
          <p:cNvSpPr>
            <a:spLocks noGrp="1"/>
          </p:cNvSpPr>
          <p:nvPr>
            <p:ph type="title"/>
          </p:nvPr>
        </p:nvSpPr>
        <p:spPr>
          <a:xfrm>
            <a:off x="1066800" y="642594"/>
            <a:ext cx="10058400" cy="1371600"/>
          </a:xfrm>
        </p:spPr>
        <p:txBody>
          <a:bodyPr anchor="ctr">
            <a:normAutofit/>
          </a:bodyPr>
          <a:lstStyle/>
          <a:p>
            <a:r>
              <a:rPr lang="en-GB" dirty="0"/>
              <a:t>Quantitative RS Testing</a:t>
            </a:r>
          </a:p>
        </p:txBody>
      </p:sp>
      <p:sp>
        <p:nvSpPr>
          <p:cNvPr id="5" name="Content Placeholder 4">
            <a:extLst>
              <a:ext uri="{FF2B5EF4-FFF2-40B4-BE49-F238E27FC236}">
                <a16:creationId xmlns:a16="http://schemas.microsoft.com/office/drawing/2014/main" id="{B60CBB50-426C-47B9-9005-19EC2FBD4CF1}"/>
              </a:ext>
            </a:extLst>
          </p:cNvPr>
          <p:cNvSpPr>
            <a:spLocks noGrp="1"/>
          </p:cNvSpPr>
          <p:nvPr>
            <p:ph idx="1"/>
          </p:nvPr>
        </p:nvSpPr>
        <p:spPr>
          <a:xfrm>
            <a:off x="1066800" y="2103120"/>
            <a:ext cx="10058400" cy="3849624"/>
          </a:xfrm>
        </p:spPr>
        <p:txBody>
          <a:bodyPr>
            <a:normAutofit/>
          </a:bodyPr>
          <a:lstStyle/>
          <a:p>
            <a:r>
              <a:rPr lang="en-GB" sz="1500" dirty="0"/>
              <a:t>Baseline Comparison with</a:t>
            </a:r>
          </a:p>
          <a:p>
            <a:pPr lvl="1"/>
            <a:r>
              <a:rPr lang="en-GB" dirty="0" err="1"/>
              <a:t>SlopeOne</a:t>
            </a:r>
            <a:r>
              <a:rPr lang="en-GB" dirty="0"/>
              <a:t>, </a:t>
            </a:r>
            <a:r>
              <a:rPr lang="en-GB" dirty="0" err="1"/>
              <a:t>BaselineOnly</a:t>
            </a:r>
            <a:r>
              <a:rPr lang="en-GB" dirty="0"/>
              <a:t>, Normal Predictor, </a:t>
            </a:r>
            <a:r>
              <a:rPr lang="en-GB" dirty="0" err="1"/>
              <a:t>KnnZscore</a:t>
            </a:r>
            <a:r>
              <a:rPr lang="en-GB" dirty="0"/>
              <a:t>, </a:t>
            </a:r>
            <a:r>
              <a:rPr lang="en-GB" dirty="0" err="1"/>
              <a:t>KnnBasic</a:t>
            </a:r>
            <a:r>
              <a:rPr lang="en-GB" dirty="0"/>
              <a:t>, </a:t>
            </a:r>
            <a:r>
              <a:rPr lang="en-GB" dirty="0" err="1"/>
              <a:t>KnnBaseline</a:t>
            </a:r>
            <a:r>
              <a:rPr lang="en-GB" dirty="0"/>
              <a:t>, SVD, </a:t>
            </a:r>
            <a:r>
              <a:rPr lang="en-GB" dirty="0" err="1"/>
              <a:t>CoClustering</a:t>
            </a:r>
            <a:endParaRPr lang="en-GB" dirty="0"/>
          </a:p>
          <a:p>
            <a:r>
              <a:rPr lang="en-GB" dirty="0"/>
              <a:t>Comparison on MAE and RMSE value</a:t>
            </a:r>
          </a:p>
          <a:p>
            <a:pPr lvl="1"/>
            <a:r>
              <a:rPr lang="en-GB" dirty="0"/>
              <a:t>Recent Papers use MAE for comparison</a:t>
            </a:r>
          </a:p>
          <a:p>
            <a:pPr lvl="1"/>
            <a:r>
              <a:rPr lang="en-GB" dirty="0"/>
              <a:t>Older papers use RMSE for comparison</a:t>
            </a:r>
          </a:p>
          <a:p>
            <a:r>
              <a:rPr lang="en-GB" dirty="0"/>
              <a:t>Testing was done separately for each task (Visit, Interview, and Delivery)</a:t>
            </a:r>
          </a:p>
          <a:p>
            <a:pPr lvl="1"/>
            <a:r>
              <a:rPr lang="en-GB" dirty="0"/>
              <a:t>Overall task Mean calculated</a:t>
            </a:r>
          </a:p>
          <a:p>
            <a:r>
              <a:rPr lang="en-GB" dirty="0"/>
              <a:t>Secondary values calculated:</a:t>
            </a:r>
          </a:p>
          <a:p>
            <a:pPr lvl="1"/>
            <a:r>
              <a:rPr lang="en-GB" dirty="0"/>
              <a:t>Test and Fit time</a:t>
            </a:r>
          </a:p>
          <a:p>
            <a:r>
              <a:rPr lang="en-GB" dirty="0" err="1"/>
              <a:t>HyperParameter</a:t>
            </a:r>
            <a:r>
              <a:rPr lang="en-GB" dirty="0"/>
              <a:t> tuning was performed</a:t>
            </a:r>
          </a:p>
        </p:txBody>
      </p:sp>
      <p:sp>
        <p:nvSpPr>
          <p:cNvPr id="4" name="Slide Number Placeholder 3">
            <a:extLst>
              <a:ext uri="{FF2B5EF4-FFF2-40B4-BE49-F238E27FC236}">
                <a16:creationId xmlns:a16="http://schemas.microsoft.com/office/drawing/2014/main" id="{E25A145F-D501-46B3-B934-59ED39101EEE}"/>
              </a:ext>
            </a:extLst>
          </p:cNvPr>
          <p:cNvSpPr>
            <a:spLocks noGrp="1"/>
          </p:cNvSpPr>
          <p:nvPr>
            <p:ph type="sldNum" sz="quarter" idx="12"/>
          </p:nvPr>
        </p:nvSpPr>
        <p:spPr>
          <a:xfrm>
            <a:off x="10287000" y="6035040"/>
            <a:ext cx="838200" cy="365760"/>
          </a:xfrm>
        </p:spPr>
        <p:txBody>
          <a:bodyPr anchor="b">
            <a:normAutofit/>
          </a:bodyPr>
          <a:lstStyle/>
          <a:p>
            <a:pPr>
              <a:spcAft>
                <a:spcPts val="600"/>
              </a:spcAft>
            </a:pPr>
            <a:fld id="{34B7E4EF-A1BD-40F4-AB7B-04F084DD991D}" type="slidenum">
              <a:rPr lang="en-US" smtClean="0"/>
              <a:pPr>
                <a:spcAft>
                  <a:spcPts val="600"/>
                </a:spcAft>
              </a:pPr>
              <a:t>30</a:t>
            </a:fld>
            <a:endParaRPr lang="en-US"/>
          </a:p>
        </p:txBody>
      </p:sp>
    </p:spTree>
    <p:extLst>
      <p:ext uri="{BB962C8B-B14F-4D97-AF65-F5344CB8AC3E}">
        <p14:creationId xmlns:p14="http://schemas.microsoft.com/office/powerpoint/2010/main" val="329627486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AC73FA-DC9C-4B27-B159-9F0DF8358B7D}"/>
              </a:ext>
            </a:extLst>
          </p:cNvPr>
          <p:cNvSpPr>
            <a:spLocks noGrp="1"/>
          </p:cNvSpPr>
          <p:nvPr>
            <p:ph type="title"/>
          </p:nvPr>
        </p:nvSpPr>
        <p:spPr>
          <a:xfrm>
            <a:off x="8458200" y="607392"/>
            <a:ext cx="3161963" cy="1645920"/>
          </a:xfrm>
        </p:spPr>
        <p:txBody>
          <a:bodyPr anchor="b">
            <a:normAutofit/>
          </a:bodyPr>
          <a:lstStyle/>
          <a:p>
            <a:r>
              <a:rPr lang="en-GB" dirty="0"/>
              <a:t>Baseline Comparison of Algorithms</a:t>
            </a:r>
          </a:p>
        </p:txBody>
      </p:sp>
      <p:pic>
        <p:nvPicPr>
          <p:cNvPr id="6" name="Content Placeholder 5" descr="A screenshot of a cell phone&#10;&#10;Description automatically generated">
            <a:extLst>
              <a:ext uri="{FF2B5EF4-FFF2-40B4-BE49-F238E27FC236}">
                <a16:creationId xmlns:a16="http://schemas.microsoft.com/office/drawing/2014/main" id="{0EC80591-87AB-498B-B044-02D3382704F7}"/>
              </a:ext>
            </a:extLst>
          </p:cNvPr>
          <p:cNvPicPr>
            <a:picLocks noGrp="1" noChangeAspect="1"/>
          </p:cNvPicPr>
          <p:nvPr>
            <p:ph idx="1"/>
          </p:nvPr>
        </p:nvPicPr>
        <p:blipFill>
          <a:blip r:embed="rId2"/>
          <a:stretch>
            <a:fillRect/>
          </a:stretch>
        </p:blipFill>
        <p:spPr>
          <a:xfrm>
            <a:off x="571837" y="358789"/>
            <a:ext cx="6858000" cy="2143125"/>
          </a:xfrm>
          <a:noFill/>
        </p:spPr>
      </p:pic>
      <p:sp>
        <p:nvSpPr>
          <p:cNvPr id="11" name="Text Placeholder 3">
            <a:extLst>
              <a:ext uri="{FF2B5EF4-FFF2-40B4-BE49-F238E27FC236}">
                <a16:creationId xmlns:a16="http://schemas.microsoft.com/office/drawing/2014/main" id="{81455087-74EF-445D-B181-4CFE4600CEF0}"/>
              </a:ext>
            </a:extLst>
          </p:cNvPr>
          <p:cNvSpPr>
            <a:spLocks noGrp="1"/>
          </p:cNvSpPr>
          <p:nvPr>
            <p:ph type="body" sz="half" idx="2"/>
          </p:nvPr>
        </p:nvSpPr>
        <p:spPr>
          <a:xfrm>
            <a:off x="8458200" y="2336800"/>
            <a:ext cx="3161963" cy="3606800"/>
          </a:xfrm>
        </p:spPr>
        <p:txBody>
          <a:bodyPr/>
          <a:lstStyle/>
          <a:p>
            <a:pPr marL="342900" indent="-342900">
              <a:buFont typeface="+mj-lt"/>
              <a:buAutoNum type="arabicPeriod"/>
            </a:pPr>
            <a:r>
              <a:rPr lang="en-US" dirty="0"/>
              <a:t>Interview</a:t>
            </a:r>
          </a:p>
          <a:p>
            <a:pPr marL="342900" indent="-342900">
              <a:buFont typeface="+mj-lt"/>
              <a:buAutoNum type="arabicPeriod"/>
            </a:pPr>
            <a:r>
              <a:rPr lang="en-US" dirty="0"/>
              <a:t>Delivery</a:t>
            </a:r>
          </a:p>
          <a:p>
            <a:pPr marL="342900" indent="-342900">
              <a:buFont typeface="+mj-lt"/>
              <a:buAutoNum type="arabicPeriod"/>
            </a:pPr>
            <a:r>
              <a:rPr lang="en-US" dirty="0"/>
              <a:t>Visit</a:t>
            </a:r>
          </a:p>
        </p:txBody>
      </p:sp>
      <p:sp>
        <p:nvSpPr>
          <p:cNvPr id="4" name="Slide Number Placeholder 3">
            <a:extLst>
              <a:ext uri="{FF2B5EF4-FFF2-40B4-BE49-F238E27FC236}">
                <a16:creationId xmlns:a16="http://schemas.microsoft.com/office/drawing/2014/main" id="{531C5115-B5EE-4CE2-BBE1-EE876FFC63E4}"/>
              </a:ext>
            </a:extLst>
          </p:cNvPr>
          <p:cNvSpPr>
            <a:spLocks noGrp="1"/>
          </p:cNvSpPr>
          <p:nvPr>
            <p:ph type="sldNum" sz="quarter" idx="12"/>
          </p:nvPr>
        </p:nvSpPr>
        <p:spPr>
          <a:xfrm>
            <a:off x="10396728" y="6035040"/>
            <a:ext cx="1223435" cy="365760"/>
          </a:xfrm>
        </p:spPr>
        <p:txBody>
          <a:bodyPr anchor="b">
            <a:normAutofit/>
          </a:bodyPr>
          <a:lstStyle/>
          <a:p>
            <a:pPr>
              <a:spcAft>
                <a:spcPts val="600"/>
              </a:spcAft>
            </a:pPr>
            <a:fld id="{34B7E4EF-A1BD-40F4-AB7B-04F084DD991D}" type="slidenum">
              <a:rPr lang="en-US" smtClean="0"/>
              <a:pPr>
                <a:spcAft>
                  <a:spcPts val="600"/>
                </a:spcAft>
              </a:pPr>
              <a:t>31</a:t>
            </a:fld>
            <a:endParaRPr lang="en-US"/>
          </a:p>
        </p:txBody>
      </p:sp>
      <p:pic>
        <p:nvPicPr>
          <p:cNvPr id="8" name="Picture 7" descr="A close up of a map&#10;&#10;Description automatically generated">
            <a:extLst>
              <a:ext uri="{FF2B5EF4-FFF2-40B4-BE49-F238E27FC236}">
                <a16:creationId xmlns:a16="http://schemas.microsoft.com/office/drawing/2014/main" id="{1E6D8157-DB16-4380-B954-12BBF9842C5D}"/>
              </a:ext>
            </a:extLst>
          </p:cNvPr>
          <p:cNvPicPr>
            <a:picLocks noChangeAspect="1"/>
          </p:cNvPicPr>
          <p:nvPr/>
        </p:nvPicPr>
        <p:blipFill>
          <a:blip r:embed="rId3"/>
          <a:stretch>
            <a:fillRect/>
          </a:stretch>
        </p:blipFill>
        <p:spPr>
          <a:xfrm>
            <a:off x="538730" y="2501914"/>
            <a:ext cx="6891107" cy="2222487"/>
          </a:xfrm>
          <a:prstGeom prst="rect">
            <a:avLst/>
          </a:prstGeom>
        </p:spPr>
      </p:pic>
      <p:pic>
        <p:nvPicPr>
          <p:cNvPr id="10" name="Picture 9" descr="A picture containing text&#10;&#10;Description automatically generated">
            <a:extLst>
              <a:ext uri="{FF2B5EF4-FFF2-40B4-BE49-F238E27FC236}">
                <a16:creationId xmlns:a16="http://schemas.microsoft.com/office/drawing/2014/main" id="{4A661B4E-05A9-4890-850E-36AD31A6F763}"/>
              </a:ext>
            </a:extLst>
          </p:cNvPr>
          <p:cNvPicPr>
            <a:picLocks noChangeAspect="1"/>
          </p:cNvPicPr>
          <p:nvPr/>
        </p:nvPicPr>
        <p:blipFill>
          <a:blip r:embed="rId4"/>
          <a:stretch>
            <a:fillRect/>
          </a:stretch>
        </p:blipFill>
        <p:spPr>
          <a:xfrm>
            <a:off x="509608" y="4645039"/>
            <a:ext cx="6949350" cy="2143126"/>
          </a:xfrm>
          <a:prstGeom prst="rect">
            <a:avLst/>
          </a:prstGeom>
        </p:spPr>
      </p:pic>
    </p:spTree>
    <p:extLst>
      <p:ext uri="{BB962C8B-B14F-4D97-AF65-F5344CB8AC3E}">
        <p14:creationId xmlns:p14="http://schemas.microsoft.com/office/powerpoint/2010/main" val="299431789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A76C01-DCF9-4111-94D8-1D71FDC28E10}"/>
              </a:ext>
            </a:extLst>
          </p:cNvPr>
          <p:cNvSpPr>
            <a:spLocks noGrp="1"/>
          </p:cNvSpPr>
          <p:nvPr>
            <p:ph type="title"/>
          </p:nvPr>
        </p:nvSpPr>
        <p:spPr/>
        <p:txBody>
          <a:bodyPr/>
          <a:lstStyle/>
          <a:p>
            <a:r>
              <a:rPr lang="en-GB" dirty="0"/>
              <a:t>Baseline Comparison of Algorithms</a:t>
            </a:r>
          </a:p>
        </p:txBody>
      </p:sp>
      <p:pic>
        <p:nvPicPr>
          <p:cNvPr id="7" name="Content Placeholder 6" descr="A screenshot of a social media post&#10;&#10;Description automatically generated">
            <a:extLst>
              <a:ext uri="{FF2B5EF4-FFF2-40B4-BE49-F238E27FC236}">
                <a16:creationId xmlns:a16="http://schemas.microsoft.com/office/drawing/2014/main" id="{CEA5C7D7-5A59-4EB6-802D-F3DF7DF476C7}"/>
              </a:ext>
            </a:extLst>
          </p:cNvPr>
          <p:cNvPicPr>
            <a:picLocks noGrp="1" noChangeAspect="1"/>
          </p:cNvPicPr>
          <p:nvPr>
            <p:ph idx="1"/>
          </p:nvPr>
        </p:nvPicPr>
        <p:blipFill>
          <a:blip r:embed="rId2"/>
          <a:stretch>
            <a:fillRect/>
          </a:stretch>
        </p:blipFill>
        <p:spPr>
          <a:xfrm>
            <a:off x="880862" y="3794759"/>
            <a:ext cx="5821281" cy="2610553"/>
          </a:xfrm>
        </p:spPr>
      </p:pic>
      <p:sp>
        <p:nvSpPr>
          <p:cNvPr id="4" name="Text Placeholder 3">
            <a:extLst>
              <a:ext uri="{FF2B5EF4-FFF2-40B4-BE49-F238E27FC236}">
                <a16:creationId xmlns:a16="http://schemas.microsoft.com/office/drawing/2014/main" id="{225CF205-FE75-4974-95D9-17EEF80A8C7F}"/>
              </a:ext>
            </a:extLst>
          </p:cNvPr>
          <p:cNvSpPr>
            <a:spLocks noGrp="1"/>
          </p:cNvSpPr>
          <p:nvPr>
            <p:ph type="body" sz="half" idx="2"/>
          </p:nvPr>
        </p:nvSpPr>
        <p:spPr/>
        <p:txBody>
          <a:bodyPr/>
          <a:lstStyle/>
          <a:p>
            <a:pPr marL="342900" indent="-342900">
              <a:buFont typeface="+mj-lt"/>
              <a:buAutoNum type="arabicPeriod"/>
            </a:pPr>
            <a:r>
              <a:rPr lang="en-GB" dirty="0"/>
              <a:t>Mean RMSE</a:t>
            </a:r>
          </a:p>
          <a:p>
            <a:pPr marL="342900" indent="-342900">
              <a:buFont typeface="+mj-lt"/>
              <a:buAutoNum type="arabicPeriod"/>
            </a:pPr>
            <a:r>
              <a:rPr lang="en-GB" dirty="0"/>
              <a:t>Mean MAE</a:t>
            </a:r>
          </a:p>
        </p:txBody>
      </p:sp>
      <p:sp>
        <p:nvSpPr>
          <p:cNvPr id="5" name="Slide Number Placeholder 4">
            <a:extLst>
              <a:ext uri="{FF2B5EF4-FFF2-40B4-BE49-F238E27FC236}">
                <a16:creationId xmlns:a16="http://schemas.microsoft.com/office/drawing/2014/main" id="{97DA0023-CA9F-48E0-9452-5D469B00C646}"/>
              </a:ext>
            </a:extLst>
          </p:cNvPr>
          <p:cNvSpPr>
            <a:spLocks noGrp="1"/>
          </p:cNvSpPr>
          <p:nvPr>
            <p:ph type="sldNum" sz="quarter" idx="12"/>
          </p:nvPr>
        </p:nvSpPr>
        <p:spPr/>
        <p:txBody>
          <a:bodyPr/>
          <a:lstStyle/>
          <a:p>
            <a:fld id="{34B7E4EF-A1BD-40F4-AB7B-04F084DD991D}" type="slidenum">
              <a:rPr lang="en-US" smtClean="0"/>
              <a:t>32</a:t>
            </a:fld>
            <a:endParaRPr lang="en-US" dirty="0"/>
          </a:p>
        </p:txBody>
      </p:sp>
      <p:pic>
        <p:nvPicPr>
          <p:cNvPr id="9" name="Picture 8" descr="A screenshot of a social media post&#10;&#10;Description automatically generated">
            <a:extLst>
              <a:ext uri="{FF2B5EF4-FFF2-40B4-BE49-F238E27FC236}">
                <a16:creationId xmlns:a16="http://schemas.microsoft.com/office/drawing/2014/main" id="{9C49AE9B-B025-4504-8CBE-5A344369E68F}"/>
              </a:ext>
            </a:extLst>
          </p:cNvPr>
          <p:cNvPicPr>
            <a:picLocks noChangeAspect="1"/>
          </p:cNvPicPr>
          <p:nvPr/>
        </p:nvPicPr>
        <p:blipFill>
          <a:blip r:embed="rId3"/>
          <a:stretch>
            <a:fillRect/>
          </a:stretch>
        </p:blipFill>
        <p:spPr>
          <a:xfrm>
            <a:off x="875682" y="452688"/>
            <a:ext cx="5826461" cy="2671157"/>
          </a:xfrm>
          <a:prstGeom prst="rect">
            <a:avLst/>
          </a:prstGeom>
        </p:spPr>
      </p:pic>
    </p:spTree>
    <p:extLst>
      <p:ext uri="{BB962C8B-B14F-4D97-AF65-F5344CB8AC3E}">
        <p14:creationId xmlns:p14="http://schemas.microsoft.com/office/powerpoint/2010/main" val="323083566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235CE-74CB-4126-9162-B575CACC6F52}"/>
              </a:ext>
            </a:extLst>
          </p:cNvPr>
          <p:cNvSpPr>
            <a:spLocks noGrp="1"/>
          </p:cNvSpPr>
          <p:nvPr>
            <p:ph type="title"/>
          </p:nvPr>
        </p:nvSpPr>
        <p:spPr/>
        <p:txBody>
          <a:bodyPr/>
          <a:lstStyle/>
          <a:p>
            <a:r>
              <a:rPr lang="en-GB" dirty="0"/>
              <a:t>Quantitative Testing</a:t>
            </a:r>
          </a:p>
        </p:txBody>
      </p:sp>
      <p:sp>
        <p:nvSpPr>
          <p:cNvPr id="3" name="Content Placeholder 2">
            <a:extLst>
              <a:ext uri="{FF2B5EF4-FFF2-40B4-BE49-F238E27FC236}">
                <a16:creationId xmlns:a16="http://schemas.microsoft.com/office/drawing/2014/main" id="{6D48C6CB-4987-4FAF-846D-12AE6402D0AC}"/>
              </a:ext>
            </a:extLst>
          </p:cNvPr>
          <p:cNvSpPr>
            <a:spLocks noGrp="1"/>
          </p:cNvSpPr>
          <p:nvPr>
            <p:ph sz="half" idx="1"/>
          </p:nvPr>
        </p:nvSpPr>
        <p:spPr/>
        <p:txBody>
          <a:bodyPr>
            <a:normAutofit lnSpcReduction="10000"/>
          </a:bodyPr>
          <a:lstStyle/>
          <a:p>
            <a:r>
              <a:rPr lang="en-GB" dirty="0"/>
              <a:t>In total 30 participants participated</a:t>
            </a:r>
          </a:p>
          <a:p>
            <a:pPr lvl="1"/>
            <a:r>
              <a:rPr lang="en-GB" dirty="0"/>
              <a:t>15 CCBill employees</a:t>
            </a:r>
          </a:p>
          <a:p>
            <a:pPr lvl="1"/>
            <a:r>
              <a:rPr lang="en-GB" dirty="0"/>
              <a:t>15 Non-CCBill employees</a:t>
            </a:r>
          </a:p>
          <a:p>
            <a:r>
              <a:rPr lang="en-GB" dirty="0"/>
              <a:t>All of the participants found the application assisting for completing a given task such as locating an office</a:t>
            </a:r>
          </a:p>
          <a:p>
            <a:r>
              <a:rPr lang="en-GB" dirty="0"/>
              <a:t>On average participants found augmented information as helpful (4.23)</a:t>
            </a:r>
          </a:p>
          <a:p>
            <a:r>
              <a:rPr lang="en-GB" dirty="0"/>
              <a:t>On average participants found recommendation system as helpful (4.27)</a:t>
            </a:r>
          </a:p>
          <a:p>
            <a:pPr marL="0" indent="0">
              <a:buNone/>
            </a:pPr>
            <a:endParaRPr lang="en-GB" dirty="0"/>
          </a:p>
          <a:p>
            <a:endParaRPr lang="en-GB" dirty="0"/>
          </a:p>
        </p:txBody>
      </p:sp>
      <p:sp>
        <p:nvSpPr>
          <p:cNvPr id="4" name="Content Placeholder 3">
            <a:extLst>
              <a:ext uri="{FF2B5EF4-FFF2-40B4-BE49-F238E27FC236}">
                <a16:creationId xmlns:a16="http://schemas.microsoft.com/office/drawing/2014/main" id="{72ABD1C6-A0DB-4132-8272-138124C33B61}"/>
              </a:ext>
            </a:extLst>
          </p:cNvPr>
          <p:cNvSpPr>
            <a:spLocks noGrp="1"/>
          </p:cNvSpPr>
          <p:nvPr>
            <p:ph sz="half" idx="2"/>
          </p:nvPr>
        </p:nvSpPr>
        <p:spPr/>
        <p:txBody>
          <a:bodyPr>
            <a:normAutofit lnSpcReduction="10000"/>
          </a:bodyPr>
          <a:lstStyle/>
          <a:p>
            <a:endParaRPr lang="en-GB"/>
          </a:p>
        </p:txBody>
      </p:sp>
      <p:sp>
        <p:nvSpPr>
          <p:cNvPr id="5" name="Slide Number Placeholder 4">
            <a:extLst>
              <a:ext uri="{FF2B5EF4-FFF2-40B4-BE49-F238E27FC236}">
                <a16:creationId xmlns:a16="http://schemas.microsoft.com/office/drawing/2014/main" id="{06A66C44-D693-42C9-B1DD-1CA0C81D5115}"/>
              </a:ext>
            </a:extLst>
          </p:cNvPr>
          <p:cNvSpPr>
            <a:spLocks noGrp="1"/>
          </p:cNvSpPr>
          <p:nvPr>
            <p:ph type="sldNum" sz="quarter" idx="12"/>
          </p:nvPr>
        </p:nvSpPr>
        <p:spPr/>
        <p:txBody>
          <a:bodyPr/>
          <a:lstStyle/>
          <a:p>
            <a:fld id="{34B7E4EF-A1BD-40F4-AB7B-04F084DD991D}" type="slidenum">
              <a:rPr lang="en-US" smtClean="0"/>
              <a:t>33</a:t>
            </a:fld>
            <a:endParaRPr lang="en-US" dirty="0"/>
          </a:p>
        </p:txBody>
      </p:sp>
    </p:spTree>
    <p:extLst>
      <p:ext uri="{BB962C8B-B14F-4D97-AF65-F5344CB8AC3E}">
        <p14:creationId xmlns:p14="http://schemas.microsoft.com/office/powerpoint/2010/main" val="64236256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8B1F28-2D96-49A3-9035-D198F3C8DD7F}"/>
              </a:ext>
            </a:extLst>
          </p:cNvPr>
          <p:cNvSpPr>
            <a:spLocks noGrp="1"/>
          </p:cNvSpPr>
          <p:nvPr>
            <p:ph type="title"/>
          </p:nvPr>
        </p:nvSpPr>
        <p:spPr/>
        <p:txBody>
          <a:bodyPr/>
          <a:lstStyle/>
          <a:p>
            <a:r>
              <a:rPr lang="en-GB" dirty="0"/>
              <a:t>Quantitative Testing (Cont.)</a:t>
            </a:r>
          </a:p>
        </p:txBody>
      </p:sp>
      <p:sp>
        <p:nvSpPr>
          <p:cNvPr id="3" name="Content Placeholder 2">
            <a:extLst>
              <a:ext uri="{FF2B5EF4-FFF2-40B4-BE49-F238E27FC236}">
                <a16:creationId xmlns:a16="http://schemas.microsoft.com/office/drawing/2014/main" id="{426DF30B-33B1-42AB-84E0-CDF15D982FDC}"/>
              </a:ext>
            </a:extLst>
          </p:cNvPr>
          <p:cNvSpPr>
            <a:spLocks noGrp="1"/>
          </p:cNvSpPr>
          <p:nvPr>
            <p:ph sz="half" idx="1"/>
          </p:nvPr>
        </p:nvSpPr>
        <p:spPr/>
        <p:txBody>
          <a:bodyPr>
            <a:normAutofit fontScale="85000" lnSpcReduction="10000"/>
          </a:bodyPr>
          <a:lstStyle/>
          <a:p>
            <a:r>
              <a:rPr lang="en-GB" dirty="0"/>
              <a:t>On average most participants agreed that the application was not affected by lighting and occlusion (1.63)</a:t>
            </a:r>
          </a:p>
          <a:p>
            <a:r>
              <a:rPr lang="en-GB" dirty="0"/>
              <a:t>Interaction felt like natural and realistic (1.07)</a:t>
            </a:r>
          </a:p>
          <a:p>
            <a:r>
              <a:rPr lang="en-GB" dirty="0"/>
              <a:t>Most users complained on the following issues</a:t>
            </a:r>
          </a:p>
          <a:p>
            <a:pPr lvl="1"/>
            <a:r>
              <a:rPr lang="en-GB" dirty="0"/>
              <a:t>3D map was confusing</a:t>
            </a:r>
          </a:p>
          <a:p>
            <a:pPr lvl="2"/>
            <a:r>
              <a:rPr lang="en-GB" dirty="0"/>
              <a:t>Unfortunately mostly to CCBill participants</a:t>
            </a:r>
          </a:p>
          <a:p>
            <a:pPr lvl="1"/>
            <a:r>
              <a:rPr lang="en-GB" dirty="0"/>
              <a:t>Panning up and down</a:t>
            </a:r>
          </a:p>
          <a:p>
            <a:r>
              <a:rPr lang="en-GB" dirty="0"/>
              <a:t>A greater amount found the application easy to use especially non-CCBill participants</a:t>
            </a:r>
          </a:p>
          <a:p>
            <a:r>
              <a:rPr lang="en-GB" dirty="0"/>
              <a:t>CCBill participants found the recommendation system confusing as to how it functioned.</a:t>
            </a:r>
          </a:p>
        </p:txBody>
      </p:sp>
      <p:sp>
        <p:nvSpPr>
          <p:cNvPr id="4" name="Content Placeholder 3">
            <a:extLst>
              <a:ext uri="{FF2B5EF4-FFF2-40B4-BE49-F238E27FC236}">
                <a16:creationId xmlns:a16="http://schemas.microsoft.com/office/drawing/2014/main" id="{DDD5E380-2408-4FAA-840D-3972D2904A05}"/>
              </a:ext>
            </a:extLst>
          </p:cNvPr>
          <p:cNvSpPr>
            <a:spLocks noGrp="1"/>
          </p:cNvSpPr>
          <p:nvPr>
            <p:ph sz="half" idx="2"/>
          </p:nvPr>
        </p:nvSpPr>
        <p:spPr/>
        <p:txBody>
          <a:bodyPr>
            <a:normAutofit fontScale="85000" lnSpcReduction="10000"/>
          </a:bodyPr>
          <a:lstStyle/>
          <a:p>
            <a:endParaRPr lang="en-GB"/>
          </a:p>
        </p:txBody>
      </p:sp>
      <p:sp>
        <p:nvSpPr>
          <p:cNvPr id="5" name="Slide Number Placeholder 4">
            <a:extLst>
              <a:ext uri="{FF2B5EF4-FFF2-40B4-BE49-F238E27FC236}">
                <a16:creationId xmlns:a16="http://schemas.microsoft.com/office/drawing/2014/main" id="{05E22AF5-C0B4-4C5D-A6F0-315EBA087482}"/>
              </a:ext>
            </a:extLst>
          </p:cNvPr>
          <p:cNvSpPr>
            <a:spLocks noGrp="1"/>
          </p:cNvSpPr>
          <p:nvPr>
            <p:ph type="sldNum" sz="quarter" idx="12"/>
          </p:nvPr>
        </p:nvSpPr>
        <p:spPr/>
        <p:txBody>
          <a:bodyPr/>
          <a:lstStyle/>
          <a:p>
            <a:fld id="{34B7E4EF-A1BD-40F4-AB7B-04F084DD991D}" type="slidenum">
              <a:rPr lang="en-US" smtClean="0"/>
              <a:t>34</a:t>
            </a:fld>
            <a:endParaRPr lang="en-US" dirty="0"/>
          </a:p>
        </p:txBody>
      </p:sp>
    </p:spTree>
    <p:extLst>
      <p:ext uri="{BB962C8B-B14F-4D97-AF65-F5344CB8AC3E}">
        <p14:creationId xmlns:p14="http://schemas.microsoft.com/office/powerpoint/2010/main" val="253380657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3A86E-1D41-4BEB-9773-C4F86211C0DB}"/>
              </a:ext>
            </a:extLst>
          </p:cNvPr>
          <p:cNvSpPr>
            <a:spLocks noGrp="1"/>
          </p:cNvSpPr>
          <p:nvPr>
            <p:ph type="title"/>
          </p:nvPr>
        </p:nvSpPr>
        <p:spPr/>
        <p:txBody>
          <a:bodyPr/>
          <a:lstStyle/>
          <a:p>
            <a:r>
              <a:rPr lang="en-GB" dirty="0"/>
              <a:t>Future Work</a:t>
            </a:r>
          </a:p>
        </p:txBody>
      </p:sp>
      <p:sp>
        <p:nvSpPr>
          <p:cNvPr id="3" name="Content Placeholder 2">
            <a:extLst>
              <a:ext uri="{FF2B5EF4-FFF2-40B4-BE49-F238E27FC236}">
                <a16:creationId xmlns:a16="http://schemas.microsoft.com/office/drawing/2014/main" id="{531C3E70-C08E-424A-9A54-5C36238A9816}"/>
              </a:ext>
            </a:extLst>
          </p:cNvPr>
          <p:cNvSpPr>
            <a:spLocks noGrp="1"/>
          </p:cNvSpPr>
          <p:nvPr>
            <p:ph idx="1"/>
          </p:nvPr>
        </p:nvSpPr>
        <p:spPr/>
        <p:txBody>
          <a:bodyPr/>
          <a:lstStyle/>
          <a:p>
            <a:r>
              <a:rPr lang="en-GB" dirty="0"/>
              <a:t>Help the company gradually improve the recommendation algorithms they apply for profiling.</a:t>
            </a:r>
          </a:p>
          <a:p>
            <a:pPr lvl="1"/>
            <a:r>
              <a:rPr lang="en-GB" dirty="0"/>
              <a:t>Random walk (if without a dataset), then apply an </a:t>
            </a:r>
            <a:r>
              <a:rPr lang="en-GB" dirty="0" err="1"/>
              <a:t>svd</a:t>
            </a:r>
            <a:r>
              <a:rPr lang="en-GB" dirty="0"/>
              <a:t>++, and finally make use of deep learning.</a:t>
            </a:r>
          </a:p>
          <a:p>
            <a:r>
              <a:rPr lang="en-GB" dirty="0"/>
              <a:t>Switch from offline to online</a:t>
            </a:r>
          </a:p>
          <a:p>
            <a:pPr lvl="1"/>
            <a:r>
              <a:rPr lang="en-GB" dirty="0"/>
              <a:t>Store models online which could be updated by user ratings on the flow and models are then trained as data increases. Thus, making the algorithms further adapted to the users.</a:t>
            </a:r>
          </a:p>
          <a:p>
            <a:r>
              <a:rPr lang="en-GB" dirty="0"/>
              <a:t>Interactive AR</a:t>
            </a:r>
          </a:p>
          <a:p>
            <a:pPr lvl="1"/>
            <a:r>
              <a:rPr lang="en-GB" dirty="0"/>
              <a:t>Interact with the company’s shared calendar to book meetings or offices for </a:t>
            </a:r>
            <a:r>
              <a:rPr lang="en-GB" dirty="0" err="1"/>
              <a:t>Standups</a:t>
            </a:r>
            <a:endParaRPr lang="en-GB" dirty="0"/>
          </a:p>
          <a:p>
            <a:pPr lvl="1"/>
            <a:r>
              <a:rPr lang="en-GB" dirty="0"/>
              <a:t>Interact with company’s devices such as punch-clocks or even the coffee machine</a:t>
            </a:r>
          </a:p>
          <a:p>
            <a:r>
              <a:rPr lang="en-GB" dirty="0"/>
              <a:t>Improve marker trackability</a:t>
            </a:r>
          </a:p>
          <a:p>
            <a:pPr lvl="1"/>
            <a:r>
              <a:rPr lang="en-GB" dirty="0"/>
              <a:t>Reduce the panning issue</a:t>
            </a:r>
          </a:p>
          <a:p>
            <a:r>
              <a:rPr lang="en-GB" dirty="0"/>
              <a:t>Make use of a location-based AR</a:t>
            </a:r>
          </a:p>
          <a:p>
            <a:pPr lvl="1"/>
            <a:r>
              <a:rPr lang="en-GB" dirty="0"/>
              <a:t>Company might need to invest further</a:t>
            </a:r>
          </a:p>
          <a:p>
            <a:pPr lvl="1"/>
            <a:r>
              <a:rPr lang="en-GB" dirty="0"/>
              <a:t>Use detailed 3D models of the interior plots and apply deep learning.</a:t>
            </a:r>
          </a:p>
          <a:p>
            <a:pPr marL="274320" lvl="1" indent="0">
              <a:buNone/>
            </a:pPr>
            <a:endParaRPr lang="en-GB" dirty="0"/>
          </a:p>
          <a:p>
            <a:endParaRPr lang="en-GB" dirty="0"/>
          </a:p>
          <a:p>
            <a:pPr lvl="1"/>
            <a:endParaRPr lang="en-GB" dirty="0"/>
          </a:p>
        </p:txBody>
      </p:sp>
      <p:sp>
        <p:nvSpPr>
          <p:cNvPr id="4" name="Slide Number Placeholder 3">
            <a:extLst>
              <a:ext uri="{FF2B5EF4-FFF2-40B4-BE49-F238E27FC236}">
                <a16:creationId xmlns:a16="http://schemas.microsoft.com/office/drawing/2014/main" id="{8176BB8F-95F6-475F-9A4D-68F2B4230D9E}"/>
              </a:ext>
            </a:extLst>
          </p:cNvPr>
          <p:cNvSpPr>
            <a:spLocks noGrp="1"/>
          </p:cNvSpPr>
          <p:nvPr>
            <p:ph type="sldNum" sz="quarter" idx="12"/>
          </p:nvPr>
        </p:nvSpPr>
        <p:spPr/>
        <p:txBody>
          <a:bodyPr/>
          <a:lstStyle/>
          <a:p>
            <a:fld id="{34B7E4EF-A1BD-40F4-AB7B-04F084DD991D}" type="slidenum">
              <a:rPr lang="en-US" smtClean="0"/>
              <a:t>35</a:t>
            </a:fld>
            <a:endParaRPr lang="en-US" dirty="0"/>
          </a:p>
        </p:txBody>
      </p:sp>
    </p:spTree>
    <p:extLst>
      <p:ext uri="{BB962C8B-B14F-4D97-AF65-F5344CB8AC3E}">
        <p14:creationId xmlns:p14="http://schemas.microsoft.com/office/powerpoint/2010/main" val="128078559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3A86E-1D41-4BEB-9773-C4F86211C0DB}"/>
              </a:ext>
            </a:extLst>
          </p:cNvPr>
          <p:cNvSpPr>
            <a:spLocks noGrp="1"/>
          </p:cNvSpPr>
          <p:nvPr>
            <p:ph type="title"/>
          </p:nvPr>
        </p:nvSpPr>
        <p:spPr/>
        <p:txBody>
          <a:bodyPr/>
          <a:lstStyle/>
          <a:p>
            <a:r>
              <a:rPr lang="en-GB" dirty="0"/>
              <a:t>Future Work (Cont.)</a:t>
            </a:r>
          </a:p>
        </p:txBody>
      </p:sp>
      <p:sp>
        <p:nvSpPr>
          <p:cNvPr id="3" name="Content Placeholder 2">
            <a:extLst>
              <a:ext uri="{FF2B5EF4-FFF2-40B4-BE49-F238E27FC236}">
                <a16:creationId xmlns:a16="http://schemas.microsoft.com/office/drawing/2014/main" id="{531C3E70-C08E-424A-9A54-5C36238A9816}"/>
              </a:ext>
            </a:extLst>
          </p:cNvPr>
          <p:cNvSpPr>
            <a:spLocks noGrp="1"/>
          </p:cNvSpPr>
          <p:nvPr>
            <p:ph sz="half" idx="1"/>
          </p:nvPr>
        </p:nvSpPr>
        <p:spPr/>
        <p:txBody>
          <a:bodyPr>
            <a:normAutofit fontScale="92500" lnSpcReduction="10000"/>
          </a:bodyPr>
          <a:lstStyle/>
          <a:p>
            <a:r>
              <a:rPr lang="en-GB" dirty="0"/>
              <a:t>Location based AR would further help reduce the need of using a 3D AR map and could allow one to work with live directions.</a:t>
            </a:r>
          </a:p>
          <a:p>
            <a:r>
              <a:rPr lang="en-GB" dirty="0"/>
              <a:t>Include a smart navigation system which give the shortest route.</a:t>
            </a:r>
          </a:p>
          <a:p>
            <a:r>
              <a:rPr lang="en-GB" dirty="0"/>
              <a:t>Introduce explainable AI</a:t>
            </a:r>
          </a:p>
          <a:p>
            <a:pPr lvl="1"/>
            <a:r>
              <a:rPr lang="en-GB" dirty="0"/>
              <a:t>Provide set of tools and frameworks to interpret the models used.</a:t>
            </a:r>
          </a:p>
          <a:p>
            <a:r>
              <a:rPr lang="en-GB" dirty="0"/>
              <a:t>Improve aesthetically the user-interface</a:t>
            </a:r>
          </a:p>
          <a:p>
            <a:pPr lvl="1"/>
            <a:r>
              <a:rPr lang="en-GB" dirty="0"/>
              <a:t>Customisable UI, or using an adaptive user-interface.</a:t>
            </a:r>
          </a:p>
          <a:p>
            <a:endParaRPr lang="en-GB" dirty="0"/>
          </a:p>
          <a:p>
            <a:pPr lvl="1"/>
            <a:endParaRPr lang="en-GB" dirty="0"/>
          </a:p>
        </p:txBody>
      </p:sp>
      <p:sp>
        <p:nvSpPr>
          <p:cNvPr id="5" name="Content Placeholder 4">
            <a:extLst>
              <a:ext uri="{FF2B5EF4-FFF2-40B4-BE49-F238E27FC236}">
                <a16:creationId xmlns:a16="http://schemas.microsoft.com/office/drawing/2014/main" id="{8FF41CA0-0F30-45CC-AEE6-47B60B1A629A}"/>
              </a:ext>
            </a:extLst>
          </p:cNvPr>
          <p:cNvSpPr>
            <a:spLocks noGrp="1"/>
          </p:cNvSpPr>
          <p:nvPr>
            <p:ph sz="half" idx="2"/>
          </p:nvPr>
        </p:nvSpPr>
        <p:spPr/>
        <p:txBody>
          <a:bodyPr>
            <a:normAutofit fontScale="92500" lnSpcReduction="10000"/>
          </a:bodyPr>
          <a:lstStyle/>
          <a:p>
            <a:endParaRPr lang="en-GB"/>
          </a:p>
        </p:txBody>
      </p:sp>
      <p:sp>
        <p:nvSpPr>
          <p:cNvPr id="4" name="Slide Number Placeholder 3">
            <a:extLst>
              <a:ext uri="{FF2B5EF4-FFF2-40B4-BE49-F238E27FC236}">
                <a16:creationId xmlns:a16="http://schemas.microsoft.com/office/drawing/2014/main" id="{8176BB8F-95F6-475F-9A4D-68F2B4230D9E}"/>
              </a:ext>
            </a:extLst>
          </p:cNvPr>
          <p:cNvSpPr>
            <a:spLocks noGrp="1"/>
          </p:cNvSpPr>
          <p:nvPr>
            <p:ph type="sldNum" sz="quarter" idx="12"/>
          </p:nvPr>
        </p:nvSpPr>
        <p:spPr/>
        <p:txBody>
          <a:bodyPr/>
          <a:lstStyle/>
          <a:p>
            <a:fld id="{34B7E4EF-A1BD-40F4-AB7B-04F084DD991D}" type="slidenum">
              <a:rPr lang="en-US" smtClean="0"/>
              <a:t>36</a:t>
            </a:fld>
            <a:endParaRPr lang="en-US" dirty="0"/>
          </a:p>
        </p:txBody>
      </p:sp>
    </p:spTree>
    <p:extLst>
      <p:ext uri="{BB962C8B-B14F-4D97-AF65-F5344CB8AC3E}">
        <p14:creationId xmlns:p14="http://schemas.microsoft.com/office/powerpoint/2010/main" val="153648943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936009-387A-4622-BDC3-706F3A235B7C}"/>
              </a:ext>
            </a:extLst>
          </p:cNvPr>
          <p:cNvSpPr>
            <a:spLocks noGrp="1"/>
          </p:cNvSpPr>
          <p:nvPr>
            <p:ph type="title"/>
          </p:nvPr>
        </p:nvSpPr>
        <p:spPr>
          <a:xfrm>
            <a:off x="1066800" y="642594"/>
            <a:ext cx="10058400" cy="1371600"/>
          </a:xfrm>
        </p:spPr>
        <p:txBody>
          <a:bodyPr anchor="ctr">
            <a:normAutofit/>
          </a:bodyPr>
          <a:lstStyle/>
          <a:p>
            <a:r>
              <a:rPr lang="en-GB"/>
              <a:t>Acknowledgements</a:t>
            </a:r>
          </a:p>
        </p:txBody>
      </p:sp>
      <p:sp>
        <p:nvSpPr>
          <p:cNvPr id="13" name="Content Placeholder 2">
            <a:extLst>
              <a:ext uri="{FF2B5EF4-FFF2-40B4-BE49-F238E27FC236}">
                <a16:creationId xmlns:a16="http://schemas.microsoft.com/office/drawing/2014/main" id="{77AAC576-6E20-48F7-A0E2-8A03CEBB74DA}"/>
              </a:ext>
            </a:extLst>
          </p:cNvPr>
          <p:cNvSpPr>
            <a:spLocks noGrp="1"/>
          </p:cNvSpPr>
          <p:nvPr>
            <p:ph idx="1"/>
          </p:nvPr>
        </p:nvSpPr>
        <p:spPr>
          <a:xfrm>
            <a:off x="1066800" y="2103120"/>
            <a:ext cx="10058400" cy="3849624"/>
          </a:xfrm>
        </p:spPr>
        <p:txBody>
          <a:bodyPr>
            <a:normAutofit/>
          </a:bodyPr>
          <a:lstStyle/>
          <a:p>
            <a:r>
              <a:rPr lang="en-GB" dirty="0"/>
              <a:t>The faculty for allowing me to perform such research</a:t>
            </a:r>
          </a:p>
          <a:p>
            <a:r>
              <a:rPr lang="en-GB" dirty="0" err="1"/>
              <a:t>Dr.Camilleri</a:t>
            </a:r>
            <a:r>
              <a:rPr lang="en-GB" dirty="0"/>
              <a:t> for her constant support and feedback.</a:t>
            </a:r>
          </a:p>
          <a:p>
            <a:r>
              <a:rPr lang="en-GB" dirty="0"/>
              <a:t>CCBill for allowing me to carry out the research within their workplace.</a:t>
            </a:r>
          </a:p>
        </p:txBody>
      </p:sp>
      <p:sp>
        <p:nvSpPr>
          <p:cNvPr id="4" name="Slide Number Placeholder 3">
            <a:extLst>
              <a:ext uri="{FF2B5EF4-FFF2-40B4-BE49-F238E27FC236}">
                <a16:creationId xmlns:a16="http://schemas.microsoft.com/office/drawing/2014/main" id="{193B7054-4F16-4CE4-8EF5-B484934B3188}"/>
              </a:ext>
            </a:extLst>
          </p:cNvPr>
          <p:cNvSpPr>
            <a:spLocks noGrp="1"/>
          </p:cNvSpPr>
          <p:nvPr>
            <p:ph type="sldNum" sz="quarter" idx="12"/>
          </p:nvPr>
        </p:nvSpPr>
        <p:spPr>
          <a:xfrm>
            <a:off x="10287000" y="6035040"/>
            <a:ext cx="838200" cy="365760"/>
          </a:xfrm>
        </p:spPr>
        <p:txBody>
          <a:bodyPr anchor="b">
            <a:normAutofit/>
          </a:bodyPr>
          <a:lstStyle/>
          <a:p>
            <a:pPr>
              <a:spcAft>
                <a:spcPts val="600"/>
              </a:spcAft>
            </a:pPr>
            <a:fld id="{34B7E4EF-A1BD-40F4-AB7B-04F084DD991D}" type="slidenum">
              <a:rPr lang="en-US" smtClean="0"/>
              <a:pPr>
                <a:spcAft>
                  <a:spcPts val="600"/>
                </a:spcAft>
              </a:pPr>
              <a:t>37</a:t>
            </a:fld>
            <a:endParaRPr lang="en-US"/>
          </a:p>
        </p:txBody>
      </p:sp>
    </p:spTree>
    <p:extLst>
      <p:ext uri="{BB962C8B-B14F-4D97-AF65-F5344CB8AC3E}">
        <p14:creationId xmlns:p14="http://schemas.microsoft.com/office/powerpoint/2010/main" val="13859114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5CB132-ED1F-41C4-94E9-03DC70E699D6}"/>
              </a:ext>
            </a:extLst>
          </p:cNvPr>
          <p:cNvSpPr>
            <a:spLocks noGrp="1"/>
          </p:cNvSpPr>
          <p:nvPr>
            <p:ph type="title"/>
          </p:nvPr>
        </p:nvSpPr>
        <p:spPr/>
        <p:txBody>
          <a:bodyPr/>
          <a:lstStyle/>
          <a:p>
            <a:r>
              <a:rPr lang="en-GB" dirty="0"/>
              <a:t>Research Questions</a:t>
            </a:r>
          </a:p>
        </p:txBody>
      </p:sp>
      <p:sp>
        <p:nvSpPr>
          <p:cNvPr id="3" name="Content Placeholder 2">
            <a:extLst>
              <a:ext uri="{FF2B5EF4-FFF2-40B4-BE49-F238E27FC236}">
                <a16:creationId xmlns:a16="http://schemas.microsoft.com/office/drawing/2014/main" id="{2DDA0068-3067-4108-8C09-AB463EF9BE50}"/>
              </a:ext>
            </a:extLst>
          </p:cNvPr>
          <p:cNvSpPr>
            <a:spLocks noGrp="1"/>
          </p:cNvSpPr>
          <p:nvPr>
            <p:ph sz="half" idx="1"/>
          </p:nvPr>
        </p:nvSpPr>
        <p:spPr>
          <a:xfrm>
            <a:off x="1066800" y="2102961"/>
            <a:ext cx="4663440" cy="3749040"/>
          </a:xfrm>
        </p:spPr>
        <p:txBody>
          <a:bodyPr/>
          <a:lstStyle/>
          <a:p>
            <a:r>
              <a:rPr lang="en-GB" dirty="0"/>
              <a:t>Which is the right Augmented Reality Library for the current context?</a:t>
            </a:r>
          </a:p>
          <a:p>
            <a:r>
              <a:rPr lang="en-GB" dirty="0"/>
              <a:t>What are the right computer vision techniques to apply?</a:t>
            </a:r>
          </a:p>
          <a:p>
            <a:r>
              <a:rPr lang="en-GB" dirty="0"/>
              <a:t>What models and techniques are suitable to implement user recommendation depending on the user’s task at hand?</a:t>
            </a:r>
          </a:p>
        </p:txBody>
      </p:sp>
      <p:pic>
        <p:nvPicPr>
          <p:cNvPr id="7" name="Content Placeholder 6">
            <a:extLst>
              <a:ext uri="{FF2B5EF4-FFF2-40B4-BE49-F238E27FC236}">
                <a16:creationId xmlns:a16="http://schemas.microsoft.com/office/drawing/2014/main" id="{E74595D1-D9F0-4AFE-902F-87D9ACBABF6F}"/>
              </a:ext>
            </a:extLst>
          </p:cNvPr>
          <p:cNvPicPr>
            <a:picLocks noGrp="1" noChangeAspect="1"/>
          </p:cNvPicPr>
          <p:nvPr>
            <p:ph sz="half" idx="2"/>
          </p:nvPr>
        </p:nvPicPr>
        <p:blipFill>
          <a:blip r:embed="rId2"/>
          <a:stretch>
            <a:fillRect/>
          </a:stretch>
        </p:blipFill>
        <p:spPr>
          <a:xfrm>
            <a:off x="6461125" y="2805633"/>
            <a:ext cx="4664075" cy="2343697"/>
          </a:xfrm>
        </p:spPr>
      </p:pic>
      <p:sp>
        <p:nvSpPr>
          <p:cNvPr id="5" name="Slide Number Placeholder 4">
            <a:extLst>
              <a:ext uri="{FF2B5EF4-FFF2-40B4-BE49-F238E27FC236}">
                <a16:creationId xmlns:a16="http://schemas.microsoft.com/office/drawing/2014/main" id="{F37D5691-39E7-4E4D-A5EB-9B2EEDBD56B0}"/>
              </a:ext>
            </a:extLst>
          </p:cNvPr>
          <p:cNvSpPr>
            <a:spLocks noGrp="1"/>
          </p:cNvSpPr>
          <p:nvPr>
            <p:ph type="sldNum" sz="quarter" idx="12"/>
          </p:nvPr>
        </p:nvSpPr>
        <p:spPr/>
        <p:txBody>
          <a:bodyPr/>
          <a:lstStyle/>
          <a:p>
            <a:fld id="{34B7E4EF-A1BD-40F4-AB7B-04F084DD991D}" type="slidenum">
              <a:rPr lang="en-US" smtClean="0"/>
              <a:t>4</a:t>
            </a:fld>
            <a:endParaRPr lang="en-US" dirty="0"/>
          </a:p>
        </p:txBody>
      </p:sp>
    </p:spTree>
    <p:extLst>
      <p:ext uri="{BB962C8B-B14F-4D97-AF65-F5344CB8AC3E}">
        <p14:creationId xmlns:p14="http://schemas.microsoft.com/office/powerpoint/2010/main" val="6634973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705DEB-B45B-406C-87FE-4A8202C05955}"/>
              </a:ext>
            </a:extLst>
          </p:cNvPr>
          <p:cNvSpPr>
            <a:spLocks noGrp="1"/>
          </p:cNvSpPr>
          <p:nvPr>
            <p:ph type="ctrTitle"/>
          </p:nvPr>
        </p:nvSpPr>
        <p:spPr>
          <a:xfrm>
            <a:off x="1629103" y="2244830"/>
            <a:ext cx="8933796" cy="2437232"/>
          </a:xfrm>
        </p:spPr>
        <p:txBody>
          <a:bodyPr anchor="ctr">
            <a:normAutofit/>
          </a:bodyPr>
          <a:lstStyle/>
          <a:p>
            <a:r>
              <a:rPr lang="en-GB" dirty="0"/>
              <a:t>Background and literature review</a:t>
            </a:r>
          </a:p>
        </p:txBody>
      </p:sp>
      <p:sp>
        <p:nvSpPr>
          <p:cNvPr id="4" name="Slide Number Placeholder 3">
            <a:extLst>
              <a:ext uri="{FF2B5EF4-FFF2-40B4-BE49-F238E27FC236}">
                <a16:creationId xmlns:a16="http://schemas.microsoft.com/office/drawing/2014/main" id="{91D0A58B-046B-4A69-8270-05B7821B30A2}"/>
              </a:ext>
            </a:extLst>
          </p:cNvPr>
          <p:cNvSpPr>
            <a:spLocks noGrp="1"/>
          </p:cNvSpPr>
          <p:nvPr>
            <p:ph type="sldNum" sz="quarter" idx="12"/>
          </p:nvPr>
        </p:nvSpPr>
        <p:spPr>
          <a:xfrm>
            <a:off x="8606920" y="5177408"/>
            <a:ext cx="1955980" cy="228600"/>
          </a:xfrm>
        </p:spPr>
        <p:txBody>
          <a:bodyPr anchor="b">
            <a:normAutofit/>
          </a:bodyPr>
          <a:lstStyle/>
          <a:p>
            <a:pPr>
              <a:spcAft>
                <a:spcPts val="600"/>
              </a:spcAft>
            </a:pPr>
            <a:fld id="{34B7E4EF-A1BD-40F4-AB7B-04F084DD991D}" type="slidenum">
              <a:rPr lang="en-US" smtClean="0"/>
              <a:pPr>
                <a:spcAft>
                  <a:spcPts val="600"/>
                </a:spcAft>
              </a:pPr>
              <a:t>5</a:t>
            </a:fld>
            <a:endParaRPr lang="en-US"/>
          </a:p>
        </p:txBody>
      </p:sp>
    </p:spTree>
    <p:extLst>
      <p:ext uri="{BB962C8B-B14F-4D97-AF65-F5344CB8AC3E}">
        <p14:creationId xmlns:p14="http://schemas.microsoft.com/office/powerpoint/2010/main" val="22165488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F6666-82AE-455B-B7EF-F2DAC5914419}"/>
              </a:ext>
            </a:extLst>
          </p:cNvPr>
          <p:cNvSpPr>
            <a:spLocks noGrp="1"/>
          </p:cNvSpPr>
          <p:nvPr>
            <p:ph type="title"/>
          </p:nvPr>
        </p:nvSpPr>
        <p:spPr/>
        <p:txBody>
          <a:bodyPr/>
          <a:lstStyle/>
          <a:p>
            <a:r>
              <a:rPr lang="en-GB" dirty="0"/>
              <a:t>Background Research and Literature Review</a:t>
            </a:r>
          </a:p>
        </p:txBody>
      </p:sp>
      <p:sp>
        <p:nvSpPr>
          <p:cNvPr id="3" name="Content Placeholder 2">
            <a:extLst>
              <a:ext uri="{FF2B5EF4-FFF2-40B4-BE49-F238E27FC236}">
                <a16:creationId xmlns:a16="http://schemas.microsoft.com/office/drawing/2014/main" id="{5A0C9C8F-5C09-4F53-B3B3-7402563BC49E}"/>
              </a:ext>
            </a:extLst>
          </p:cNvPr>
          <p:cNvSpPr>
            <a:spLocks noGrp="1"/>
          </p:cNvSpPr>
          <p:nvPr>
            <p:ph idx="1"/>
          </p:nvPr>
        </p:nvSpPr>
        <p:spPr/>
        <p:txBody>
          <a:bodyPr/>
          <a:lstStyle/>
          <a:p>
            <a:r>
              <a:rPr lang="en-GB" dirty="0"/>
              <a:t> Workplace AR training normally is provided in two forms:</a:t>
            </a:r>
          </a:p>
          <a:p>
            <a:pPr lvl="1"/>
            <a:r>
              <a:rPr lang="en-GB" dirty="0"/>
              <a:t>On the job training</a:t>
            </a:r>
          </a:p>
          <a:p>
            <a:pPr lvl="1"/>
            <a:r>
              <a:rPr lang="en-GB" dirty="0"/>
              <a:t>Off the Job training</a:t>
            </a:r>
          </a:p>
          <a:p>
            <a:r>
              <a:rPr lang="en-GB" dirty="0"/>
              <a:t>AR can provide training by overlaying 2D and 3D information in real-time, whilst also providing the users the ability to author the environment around and interact with it.</a:t>
            </a:r>
          </a:p>
          <a:p>
            <a:r>
              <a:rPr lang="en-GB" dirty="0"/>
              <a:t>Vuforia is compatible with more smartphones than </a:t>
            </a:r>
            <a:r>
              <a:rPr lang="en-GB" dirty="0" err="1"/>
              <a:t>ARCore</a:t>
            </a:r>
            <a:r>
              <a:rPr lang="en-GB" dirty="0"/>
              <a:t> and </a:t>
            </a:r>
            <a:r>
              <a:rPr lang="en-GB" dirty="0" err="1"/>
              <a:t>ARKit</a:t>
            </a:r>
            <a:r>
              <a:rPr lang="en-GB" dirty="0"/>
              <a:t>, thus having the ability to run not just on the latest smartphones.</a:t>
            </a:r>
          </a:p>
          <a:p>
            <a:pPr lvl="1"/>
            <a:r>
              <a:rPr lang="en-GB" dirty="0"/>
              <a:t>Vuforia provides traditional computer vision techniques and deep learning techniques for image and object recognition</a:t>
            </a:r>
          </a:p>
          <a:p>
            <a:pPr lvl="1"/>
            <a:r>
              <a:rPr lang="en-GB" dirty="0"/>
              <a:t>Vuforia makes use of pose feature detection, taking into consideration position and orientation of the natural features as well as extended tracking.</a:t>
            </a:r>
          </a:p>
          <a:p>
            <a:r>
              <a:rPr lang="en-GB" dirty="0"/>
              <a:t>Recommendation systems are a valuable tool for AR applications, they can provide relevant augmented information according to the user’s preferences.</a:t>
            </a:r>
          </a:p>
        </p:txBody>
      </p:sp>
      <p:sp>
        <p:nvSpPr>
          <p:cNvPr id="4" name="Slide Number Placeholder 3">
            <a:extLst>
              <a:ext uri="{FF2B5EF4-FFF2-40B4-BE49-F238E27FC236}">
                <a16:creationId xmlns:a16="http://schemas.microsoft.com/office/drawing/2014/main" id="{C5105FDE-9D36-4E0D-A4F7-AE638F5A1218}"/>
              </a:ext>
            </a:extLst>
          </p:cNvPr>
          <p:cNvSpPr>
            <a:spLocks noGrp="1"/>
          </p:cNvSpPr>
          <p:nvPr>
            <p:ph type="sldNum" sz="quarter" idx="12"/>
          </p:nvPr>
        </p:nvSpPr>
        <p:spPr/>
        <p:txBody>
          <a:bodyPr/>
          <a:lstStyle/>
          <a:p>
            <a:fld id="{34B7E4EF-A1BD-40F4-AB7B-04F084DD991D}" type="slidenum">
              <a:rPr lang="en-US" smtClean="0"/>
              <a:t>6</a:t>
            </a:fld>
            <a:endParaRPr lang="en-US" dirty="0"/>
          </a:p>
        </p:txBody>
      </p:sp>
    </p:spTree>
    <p:extLst>
      <p:ext uri="{BB962C8B-B14F-4D97-AF65-F5344CB8AC3E}">
        <p14:creationId xmlns:p14="http://schemas.microsoft.com/office/powerpoint/2010/main" val="9361203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F6666-82AE-455B-B7EF-F2DAC5914419}"/>
              </a:ext>
            </a:extLst>
          </p:cNvPr>
          <p:cNvSpPr>
            <a:spLocks noGrp="1"/>
          </p:cNvSpPr>
          <p:nvPr>
            <p:ph type="title"/>
          </p:nvPr>
        </p:nvSpPr>
        <p:spPr/>
        <p:txBody>
          <a:bodyPr/>
          <a:lstStyle/>
          <a:p>
            <a:r>
              <a:rPr lang="en-GB" dirty="0"/>
              <a:t>Background Research and Literature Review (Cont.)</a:t>
            </a:r>
          </a:p>
        </p:txBody>
      </p:sp>
      <p:sp>
        <p:nvSpPr>
          <p:cNvPr id="3" name="Content Placeholder 2">
            <a:extLst>
              <a:ext uri="{FF2B5EF4-FFF2-40B4-BE49-F238E27FC236}">
                <a16:creationId xmlns:a16="http://schemas.microsoft.com/office/drawing/2014/main" id="{5A0C9C8F-5C09-4F53-B3B3-7402563BC49E}"/>
              </a:ext>
            </a:extLst>
          </p:cNvPr>
          <p:cNvSpPr>
            <a:spLocks noGrp="1"/>
          </p:cNvSpPr>
          <p:nvPr>
            <p:ph idx="1"/>
          </p:nvPr>
        </p:nvSpPr>
        <p:spPr/>
        <p:txBody>
          <a:bodyPr/>
          <a:lstStyle/>
          <a:p>
            <a:r>
              <a:rPr lang="en-GB" dirty="0"/>
              <a:t>Collaborative filtering algorithms are commonly used for recommendations.</a:t>
            </a:r>
          </a:p>
          <a:p>
            <a:r>
              <a:rPr lang="en-GB" dirty="0"/>
              <a:t>When applied to the </a:t>
            </a:r>
            <a:r>
              <a:rPr lang="en-GB" dirty="0" err="1"/>
              <a:t>MovieLens</a:t>
            </a:r>
            <a:r>
              <a:rPr lang="en-GB" dirty="0"/>
              <a:t> dataset SVD++ performed best in comparison to other models.</a:t>
            </a:r>
          </a:p>
          <a:p>
            <a:r>
              <a:rPr lang="en-GB" dirty="0"/>
              <a:t>The problem when applying these models in AR is, they fully depend on:</a:t>
            </a:r>
          </a:p>
          <a:p>
            <a:pPr lvl="1"/>
            <a:r>
              <a:rPr lang="en-GB" dirty="0"/>
              <a:t>Location, timing, first use of the app and immediate responses from the application.</a:t>
            </a:r>
          </a:p>
          <a:p>
            <a:r>
              <a:rPr lang="en-GB" dirty="0"/>
              <a:t>Distance based, time based, and visibility based recommendation are common in AR applications.</a:t>
            </a:r>
          </a:p>
          <a:p>
            <a:r>
              <a:rPr lang="en-GB" dirty="0"/>
              <a:t>Augmented Reality makes use of image and object recognition technology</a:t>
            </a:r>
          </a:p>
          <a:p>
            <a:pPr lvl="1"/>
            <a:r>
              <a:rPr lang="en-GB" dirty="0"/>
              <a:t>Such technology depends on traditional computer vision techniques and deep learning techniques</a:t>
            </a:r>
          </a:p>
          <a:p>
            <a:pPr lvl="1"/>
            <a:r>
              <a:rPr lang="en-GB" dirty="0"/>
              <a:t>Traditional techniques are useful when recognising 2D images and characters due to using edges and contours as natural features to identify</a:t>
            </a:r>
          </a:p>
          <a:p>
            <a:pPr lvl="1"/>
            <a:r>
              <a:rPr lang="en-GB" dirty="0"/>
              <a:t>Deep Learning technology is applicable in scenarios where that object may differentiate in its state due to the lighting variances, distance variances, rotation variances, and occlusion variances as the technology is trained on that specific 3D object using different frames capturing different angles, distances and colours in which that object may appear in, thus being capable of generalising.</a:t>
            </a:r>
          </a:p>
        </p:txBody>
      </p:sp>
      <p:sp>
        <p:nvSpPr>
          <p:cNvPr id="4" name="Slide Number Placeholder 3">
            <a:extLst>
              <a:ext uri="{FF2B5EF4-FFF2-40B4-BE49-F238E27FC236}">
                <a16:creationId xmlns:a16="http://schemas.microsoft.com/office/drawing/2014/main" id="{C5105FDE-9D36-4E0D-A4F7-AE638F5A1218}"/>
              </a:ext>
            </a:extLst>
          </p:cNvPr>
          <p:cNvSpPr>
            <a:spLocks noGrp="1"/>
          </p:cNvSpPr>
          <p:nvPr>
            <p:ph type="sldNum" sz="quarter" idx="12"/>
          </p:nvPr>
        </p:nvSpPr>
        <p:spPr/>
        <p:txBody>
          <a:bodyPr/>
          <a:lstStyle/>
          <a:p>
            <a:fld id="{34B7E4EF-A1BD-40F4-AB7B-04F084DD991D}" type="slidenum">
              <a:rPr lang="en-US" smtClean="0"/>
              <a:t>7</a:t>
            </a:fld>
            <a:endParaRPr lang="en-US" dirty="0"/>
          </a:p>
        </p:txBody>
      </p:sp>
    </p:spTree>
    <p:extLst>
      <p:ext uri="{BB962C8B-B14F-4D97-AF65-F5344CB8AC3E}">
        <p14:creationId xmlns:p14="http://schemas.microsoft.com/office/powerpoint/2010/main" val="34079121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9218E6-D0A5-42DB-B85D-8A4D2F0F3129}"/>
              </a:ext>
            </a:extLst>
          </p:cNvPr>
          <p:cNvSpPr>
            <a:spLocks noGrp="1"/>
          </p:cNvSpPr>
          <p:nvPr>
            <p:ph type="title"/>
          </p:nvPr>
        </p:nvSpPr>
        <p:spPr>
          <a:xfrm>
            <a:off x="8458200" y="607392"/>
            <a:ext cx="3161963" cy="1645920"/>
          </a:xfrm>
        </p:spPr>
        <p:txBody>
          <a:bodyPr anchor="b">
            <a:normAutofit/>
          </a:bodyPr>
          <a:lstStyle/>
          <a:p>
            <a:r>
              <a:rPr lang="en-GB" dirty="0"/>
              <a:t>The 3 Main Components of the System</a:t>
            </a:r>
          </a:p>
        </p:txBody>
      </p:sp>
      <p:sp>
        <p:nvSpPr>
          <p:cNvPr id="4" name="Slide Number Placeholder 3">
            <a:extLst>
              <a:ext uri="{FF2B5EF4-FFF2-40B4-BE49-F238E27FC236}">
                <a16:creationId xmlns:a16="http://schemas.microsoft.com/office/drawing/2014/main" id="{CFE82A15-12B5-4A7E-8FA3-DB2947ABDB7A}"/>
              </a:ext>
            </a:extLst>
          </p:cNvPr>
          <p:cNvSpPr>
            <a:spLocks noGrp="1"/>
          </p:cNvSpPr>
          <p:nvPr>
            <p:ph type="sldNum" sz="quarter" idx="12"/>
          </p:nvPr>
        </p:nvSpPr>
        <p:spPr>
          <a:xfrm>
            <a:off x="10396728" y="6035040"/>
            <a:ext cx="1223435" cy="365760"/>
          </a:xfrm>
        </p:spPr>
        <p:txBody>
          <a:bodyPr anchor="b">
            <a:normAutofit/>
          </a:bodyPr>
          <a:lstStyle/>
          <a:p>
            <a:pPr>
              <a:spcAft>
                <a:spcPts val="600"/>
              </a:spcAft>
            </a:pPr>
            <a:fld id="{34B7E4EF-A1BD-40F4-AB7B-04F084DD991D}" type="slidenum">
              <a:rPr lang="en-US" smtClean="0"/>
              <a:pPr>
                <a:spcAft>
                  <a:spcPts val="600"/>
                </a:spcAft>
              </a:pPr>
              <a:t>8</a:t>
            </a:fld>
            <a:endParaRPr lang="en-US"/>
          </a:p>
        </p:txBody>
      </p:sp>
      <p:graphicFrame>
        <p:nvGraphicFramePr>
          <p:cNvPr id="14" name="Content Placeholder 2">
            <a:extLst>
              <a:ext uri="{FF2B5EF4-FFF2-40B4-BE49-F238E27FC236}">
                <a16:creationId xmlns:a16="http://schemas.microsoft.com/office/drawing/2014/main" id="{6446CB40-831C-4836-83F0-9E4412FE63BD}"/>
              </a:ext>
            </a:extLst>
          </p:cNvPr>
          <p:cNvGraphicFramePr>
            <a:graphicFrameLocks noGrp="1"/>
          </p:cNvGraphicFramePr>
          <p:nvPr>
            <p:ph idx="1"/>
            <p:extLst>
              <p:ext uri="{D42A27DB-BD31-4B8C-83A1-F6EECF244321}">
                <p14:modId xmlns:p14="http://schemas.microsoft.com/office/powerpoint/2010/main" val="1093654002"/>
              </p:ext>
            </p:extLst>
          </p:nvPr>
        </p:nvGraphicFramePr>
        <p:xfrm>
          <a:off x="685800" y="609600"/>
          <a:ext cx="6858000" cy="5334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4162888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802BF1-459C-4F14-B9B9-1D2DCCEC48D2}"/>
              </a:ext>
            </a:extLst>
          </p:cNvPr>
          <p:cNvSpPr>
            <a:spLocks noGrp="1"/>
          </p:cNvSpPr>
          <p:nvPr>
            <p:ph type="ctrTitle"/>
          </p:nvPr>
        </p:nvSpPr>
        <p:spPr>
          <a:xfrm>
            <a:off x="1629103" y="2244830"/>
            <a:ext cx="8933796" cy="2437232"/>
          </a:xfrm>
        </p:spPr>
        <p:txBody>
          <a:bodyPr anchor="ctr">
            <a:normAutofit/>
          </a:bodyPr>
          <a:lstStyle/>
          <a:p>
            <a:r>
              <a:rPr lang="en-GB" dirty="0"/>
              <a:t>Design and Implementation</a:t>
            </a:r>
          </a:p>
        </p:txBody>
      </p:sp>
      <p:sp>
        <p:nvSpPr>
          <p:cNvPr id="5" name="Slide Number Placeholder 4">
            <a:extLst>
              <a:ext uri="{FF2B5EF4-FFF2-40B4-BE49-F238E27FC236}">
                <a16:creationId xmlns:a16="http://schemas.microsoft.com/office/drawing/2014/main" id="{41AC56FF-43CD-4CED-8B00-687BB1A14F2A}"/>
              </a:ext>
            </a:extLst>
          </p:cNvPr>
          <p:cNvSpPr>
            <a:spLocks noGrp="1"/>
          </p:cNvSpPr>
          <p:nvPr>
            <p:ph type="sldNum" sz="quarter" idx="12"/>
          </p:nvPr>
        </p:nvSpPr>
        <p:spPr>
          <a:xfrm>
            <a:off x="8606920" y="5177408"/>
            <a:ext cx="1955980" cy="228600"/>
          </a:xfrm>
        </p:spPr>
        <p:txBody>
          <a:bodyPr anchor="b">
            <a:normAutofit/>
          </a:bodyPr>
          <a:lstStyle/>
          <a:p>
            <a:pPr>
              <a:spcAft>
                <a:spcPts val="600"/>
              </a:spcAft>
            </a:pPr>
            <a:fld id="{34B7E4EF-A1BD-40F4-AB7B-04F084DD991D}" type="slidenum">
              <a:rPr lang="en-US" smtClean="0"/>
              <a:pPr>
                <a:spcAft>
                  <a:spcPts val="600"/>
                </a:spcAft>
              </a:pPr>
              <a:t>9</a:t>
            </a:fld>
            <a:endParaRPr lang="en-US"/>
          </a:p>
        </p:txBody>
      </p:sp>
    </p:spTree>
    <p:extLst>
      <p:ext uri="{BB962C8B-B14F-4D97-AF65-F5344CB8AC3E}">
        <p14:creationId xmlns:p14="http://schemas.microsoft.com/office/powerpoint/2010/main" val="406940254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FIVE">
      <a:dk1>
        <a:sysClr val="windowText" lastClr="000000"/>
      </a:dk1>
      <a:lt1>
        <a:sysClr val="window" lastClr="FFFFFF"/>
      </a:lt1>
      <a:dk2>
        <a:srgbClr val="505046"/>
      </a:dk2>
      <a:lt2>
        <a:srgbClr val="F5F6F4"/>
      </a:lt2>
      <a:accent1>
        <a:srgbClr val="57903F"/>
      </a:accent1>
      <a:accent2>
        <a:srgbClr val="F03F2B"/>
      </a:accent2>
      <a:accent3>
        <a:srgbClr val="3488A0"/>
      </a:accent3>
      <a:accent4>
        <a:srgbClr val="F8D22F"/>
      </a:accent4>
      <a:accent5>
        <a:srgbClr val="5CC6D6"/>
      </a:accent5>
      <a:accent6>
        <a:srgbClr val="B8D233"/>
      </a:accent6>
      <a:hlink>
        <a:srgbClr val="00B0F0"/>
      </a:hlink>
      <a:folHlink>
        <a:srgbClr val="B2B2B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Original 5_01_Win32" id="{77344C68-A3F1-476B-8680-97D7F429B46B}" vid="{89780073-58E8-4DFF-BF29-BA99F805284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DB58277-F8DF-46FF-84EC-EF41B835E69F}">
  <ds:schemaRefs>
    <ds:schemaRef ds:uri="http://schemas.microsoft.com/sharepoint/v3/contenttype/forms"/>
  </ds:schemaRefs>
</ds:datastoreItem>
</file>

<file path=customXml/itemProps2.xml><?xml version="1.0" encoding="utf-8"?>
<ds:datastoreItem xmlns:ds="http://schemas.openxmlformats.org/officeDocument/2006/customXml" ds:itemID="{137651BA-F45C-4845-9AB3-E0A65B39F5E1}">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2D276E62-80A3-44DD-9BCC-97ED2B99B57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0</TotalTime>
  <Words>1304</Words>
  <Application>Microsoft Office PowerPoint</Application>
  <PresentationFormat>Widescreen</PresentationFormat>
  <Paragraphs>216</Paragraphs>
  <Slides>37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37</vt:i4>
      </vt:variant>
    </vt:vector>
  </HeadingPairs>
  <TitlesOfParts>
    <vt:vector size="42" baseType="lpstr">
      <vt:lpstr>Arial</vt:lpstr>
      <vt:lpstr>Calibri</vt:lpstr>
      <vt:lpstr>Century Gothic</vt:lpstr>
      <vt:lpstr>Garamond</vt:lpstr>
      <vt:lpstr>SavonVTI</vt:lpstr>
      <vt:lpstr>Workplace assistant augmented reality</vt:lpstr>
      <vt:lpstr>Problem Definition</vt:lpstr>
      <vt:lpstr>Problem Definition</vt:lpstr>
      <vt:lpstr>Research Questions</vt:lpstr>
      <vt:lpstr>Background and literature review</vt:lpstr>
      <vt:lpstr>Background Research and Literature Review</vt:lpstr>
      <vt:lpstr>Background Research and Literature Review (Cont.)</vt:lpstr>
      <vt:lpstr>The 3 Main Components of the System</vt:lpstr>
      <vt:lpstr>Design and Implementation</vt:lpstr>
      <vt:lpstr>Data Handling</vt:lpstr>
      <vt:lpstr>Feature Extraction</vt:lpstr>
      <vt:lpstr>Feature Extraction (Cont)</vt:lpstr>
      <vt:lpstr>User-Query Models</vt:lpstr>
      <vt:lpstr>Architecture</vt:lpstr>
      <vt:lpstr>Main Menu</vt:lpstr>
      <vt:lpstr>Choosing a user profile</vt:lpstr>
      <vt:lpstr>Visitor’s Section</vt:lpstr>
      <vt:lpstr>Intern’s Section</vt:lpstr>
      <vt:lpstr>Augmented Reality Offices</vt:lpstr>
      <vt:lpstr>Augmented Reality Offices</vt:lpstr>
      <vt:lpstr>Coffee Machine</vt:lpstr>
      <vt:lpstr>AR Coffee Machine Cappuccino Details</vt:lpstr>
      <vt:lpstr>AR Coffee Machine Cappuccino Details</vt:lpstr>
      <vt:lpstr>Testing And Evaluation</vt:lpstr>
      <vt:lpstr>Quantitative AR Testing</vt:lpstr>
      <vt:lpstr>Colour Variance</vt:lpstr>
      <vt:lpstr>Orientation Variance</vt:lpstr>
      <vt:lpstr>Distance Variance</vt:lpstr>
      <vt:lpstr>Occlusion Variance</vt:lpstr>
      <vt:lpstr>Quantitative RS Testing</vt:lpstr>
      <vt:lpstr>Baseline Comparison of Algorithms</vt:lpstr>
      <vt:lpstr>Baseline Comparison of Algorithms</vt:lpstr>
      <vt:lpstr>Quantitative Testing</vt:lpstr>
      <vt:lpstr>Quantitative Testing (Cont.)</vt:lpstr>
      <vt:lpstr>Future Work</vt:lpstr>
      <vt:lpstr>Future Work (Cont.)</vt:lpstr>
      <vt:lpstr>Acknowledgements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2020-04-27T14:03:48Z</dcterms:created>
  <dcterms:modified xsi:type="dcterms:W3CDTF">2020-04-27T14:03:50Z</dcterms:modified>
</cp:coreProperties>
</file>